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charts/chart7.xml" ContentType="application/vnd.openxmlformats-officedocument.drawingml.chart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charts/chart14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charts/chart12.xml" ContentType="application/vnd.openxmlformats-officedocument.drawingml.chart+xml"/>
  <Override PartName="/ppt/charts/chart6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5"/>
  </p:notesMasterIdLst>
  <p:sldIdLst>
    <p:sldId id="256" r:id="rId2"/>
    <p:sldId id="393" r:id="rId3"/>
    <p:sldId id="258" r:id="rId4"/>
    <p:sldId id="524" r:id="rId5"/>
    <p:sldId id="525" r:id="rId6"/>
    <p:sldId id="526" r:id="rId7"/>
    <p:sldId id="527" r:id="rId8"/>
    <p:sldId id="528" r:id="rId9"/>
    <p:sldId id="529" r:id="rId10"/>
    <p:sldId id="530" r:id="rId11"/>
    <p:sldId id="531" r:id="rId12"/>
    <p:sldId id="532" r:id="rId13"/>
    <p:sldId id="533" r:id="rId14"/>
    <p:sldId id="534" r:id="rId15"/>
    <p:sldId id="259" r:id="rId16"/>
    <p:sldId id="578" r:id="rId17"/>
    <p:sldId id="538" r:id="rId18"/>
    <p:sldId id="264" r:id="rId19"/>
    <p:sldId id="265" r:id="rId20"/>
    <p:sldId id="539" r:id="rId21"/>
    <p:sldId id="579" r:id="rId22"/>
    <p:sldId id="580" r:id="rId23"/>
    <p:sldId id="581" r:id="rId24"/>
    <p:sldId id="582" r:id="rId25"/>
    <p:sldId id="583" r:id="rId26"/>
    <p:sldId id="622" r:id="rId27"/>
    <p:sldId id="540" r:id="rId28"/>
    <p:sldId id="394" r:id="rId29"/>
    <p:sldId id="476" r:id="rId30"/>
    <p:sldId id="266" r:id="rId31"/>
    <p:sldId id="267" r:id="rId32"/>
    <p:sldId id="268" r:id="rId33"/>
    <p:sldId id="269" r:id="rId34"/>
    <p:sldId id="335" r:id="rId35"/>
    <p:sldId id="397" r:id="rId36"/>
    <p:sldId id="446" r:id="rId37"/>
    <p:sldId id="623" r:id="rId38"/>
    <p:sldId id="447" r:id="rId39"/>
    <p:sldId id="448" r:id="rId40"/>
    <p:sldId id="624" r:id="rId41"/>
    <p:sldId id="449" r:id="rId42"/>
    <p:sldId id="625" r:id="rId43"/>
    <p:sldId id="626" r:id="rId44"/>
    <p:sldId id="627" r:id="rId45"/>
    <p:sldId id="628" r:id="rId46"/>
    <p:sldId id="629" r:id="rId47"/>
    <p:sldId id="630" r:id="rId48"/>
    <p:sldId id="631" r:id="rId49"/>
    <p:sldId id="632" r:id="rId50"/>
    <p:sldId id="633" r:id="rId51"/>
    <p:sldId id="634" r:id="rId52"/>
    <p:sldId id="635" r:id="rId53"/>
    <p:sldId id="636" r:id="rId54"/>
    <p:sldId id="637" r:id="rId55"/>
    <p:sldId id="641" r:id="rId56"/>
    <p:sldId id="642" r:id="rId57"/>
    <p:sldId id="643" r:id="rId58"/>
    <p:sldId id="644" r:id="rId59"/>
    <p:sldId id="271" r:id="rId60"/>
    <p:sldId id="542" r:id="rId61"/>
    <p:sldId id="586" r:id="rId62"/>
    <p:sldId id="584" r:id="rId63"/>
    <p:sldId id="587" r:id="rId64"/>
    <p:sldId id="591" r:id="rId65"/>
    <p:sldId id="592" r:id="rId66"/>
    <p:sldId id="544" r:id="rId67"/>
    <p:sldId id="589" r:id="rId68"/>
    <p:sldId id="590" r:id="rId69"/>
    <p:sldId id="638" r:id="rId70"/>
    <p:sldId id="639" r:id="rId71"/>
    <p:sldId id="640" r:id="rId72"/>
    <p:sldId id="270" r:id="rId73"/>
    <p:sldId id="273" r:id="rId74"/>
    <p:sldId id="275" r:id="rId75"/>
    <p:sldId id="276" r:id="rId76"/>
    <p:sldId id="545" r:id="rId77"/>
    <p:sldId id="597" r:id="rId78"/>
    <p:sldId id="596" r:id="rId79"/>
    <p:sldId id="277" r:id="rId80"/>
    <p:sldId id="278" r:id="rId81"/>
    <p:sldId id="512" r:id="rId82"/>
    <p:sldId id="510" r:id="rId83"/>
    <p:sldId id="474" r:id="rId84"/>
    <p:sldId id="282" r:id="rId85"/>
    <p:sldId id="283" r:id="rId86"/>
    <p:sldId id="284" r:id="rId87"/>
    <p:sldId id="285" r:id="rId88"/>
    <p:sldId id="573" r:id="rId89"/>
    <p:sldId id="372" r:id="rId90"/>
    <p:sldId id="374" r:id="rId91"/>
    <p:sldId id="593" r:id="rId92"/>
    <p:sldId id="594" r:id="rId93"/>
    <p:sldId id="621" r:id="rId94"/>
    <p:sldId id="408" r:id="rId95"/>
    <p:sldId id="515" r:id="rId96"/>
    <p:sldId id="599" r:id="rId97"/>
    <p:sldId id="455" r:id="rId98"/>
    <p:sldId id="550" r:id="rId99"/>
    <p:sldId id="595" r:id="rId100"/>
    <p:sldId id="551" r:id="rId101"/>
    <p:sldId id="412" r:id="rId102"/>
    <p:sldId id="467" r:id="rId103"/>
    <p:sldId id="287" r:id="rId104"/>
    <p:sldId id="516" r:id="rId105"/>
    <p:sldId id="553" r:id="rId106"/>
    <p:sldId id="600" r:id="rId107"/>
    <p:sldId id="601" r:id="rId108"/>
    <p:sldId id="602" r:id="rId109"/>
    <p:sldId id="603" r:id="rId110"/>
    <p:sldId id="645" r:id="rId111"/>
    <p:sldId id="647" r:id="rId112"/>
    <p:sldId id="571" r:id="rId113"/>
    <p:sldId id="605" r:id="rId114"/>
    <p:sldId id="607" r:id="rId115"/>
    <p:sldId id="367" r:id="rId116"/>
    <p:sldId id="646" r:id="rId117"/>
    <p:sldId id="292" r:id="rId118"/>
    <p:sldId id="608" r:id="rId119"/>
    <p:sldId id="422" r:id="rId120"/>
    <p:sldId id="562" r:id="rId121"/>
    <p:sldId id="610" r:id="rId122"/>
    <p:sldId id="613" r:id="rId123"/>
    <p:sldId id="611" r:id="rId124"/>
    <p:sldId id="612" r:id="rId125"/>
    <p:sldId id="614" r:id="rId126"/>
    <p:sldId id="615" r:id="rId127"/>
    <p:sldId id="616" r:id="rId128"/>
    <p:sldId id="617" r:id="rId129"/>
    <p:sldId id="618" r:id="rId130"/>
    <p:sldId id="619" r:id="rId131"/>
    <p:sldId id="620" r:id="rId132"/>
    <p:sldId id="471" r:id="rId133"/>
    <p:sldId id="441" r:id="rId1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34567" autoAdjust="0"/>
    <p:restoredTop sz="86087" autoAdjust="0"/>
  </p:normalViewPr>
  <p:slideViewPr>
    <p:cSldViewPr>
      <p:cViewPr varScale="1">
        <p:scale>
          <a:sx n="74" d="100"/>
          <a:sy n="74" d="100"/>
        </p:scale>
        <p:origin x="-1626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theme" Target="theme/theme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4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6.17283950617284E-3"/>
                  <c:y val="0.1249575150865558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313456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5493827160494013E-2"/>
                  <c:y val="0.1657045308756502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313456</c:v>
                </c:pt>
              </c:numCache>
            </c:numRef>
          </c:val>
        </c:ser>
        <c:shape val="cylinder"/>
        <c:axId val="60023168"/>
        <c:axId val="59967744"/>
        <c:axId val="0"/>
      </c:bar3DChart>
      <c:catAx>
        <c:axId val="60023168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Исполнение </a:t>
                </a:r>
                <a:r>
                  <a:rPr lang="ru-RU" baseline="0" dirty="0" smtClean="0"/>
                  <a:t>100 %</a:t>
                </a:r>
                <a:endParaRPr lang="ru-RU" dirty="0"/>
              </a:p>
            </c:rich>
          </c:tx>
          <c:layout/>
        </c:title>
        <c:majorTickMark val="none"/>
        <c:tickLblPos val="nextTo"/>
        <c:crossAx val="59967744"/>
        <c:crosses val="autoZero"/>
        <c:auto val="1"/>
        <c:lblAlgn val="ctr"/>
        <c:lblOffset val="100"/>
      </c:catAx>
      <c:valAx>
        <c:axId val="59967744"/>
        <c:scaling>
          <c:orientation val="minMax"/>
        </c:scaling>
        <c:axPos val="l"/>
        <c:majorGridlines/>
        <c:title>
          <c:layout/>
        </c:title>
        <c:numFmt formatCode="General" sourceLinked="1"/>
        <c:tickLblPos val="nextTo"/>
        <c:crossAx val="600231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0061728395061731E-2"/>
                  <c:y val="0.1070524290353343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3953985.29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2.3148148148148147E-2"/>
                  <c:y val="0.1070524290353343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3958176.29</c:v>
                </c:pt>
              </c:numCache>
            </c:numRef>
          </c:val>
        </c:ser>
        <c:shape val="cylinder"/>
        <c:axId val="69331200"/>
        <c:axId val="72146944"/>
        <c:axId val="0"/>
      </c:bar3DChart>
      <c:catAx>
        <c:axId val="69331200"/>
        <c:scaling>
          <c:orientation val="minMax"/>
        </c:scaling>
        <c:axPos val="b"/>
        <c:tickLblPos val="nextTo"/>
        <c:crossAx val="72146944"/>
        <c:crosses val="autoZero"/>
        <c:auto val="1"/>
        <c:lblAlgn val="ctr"/>
        <c:lblOffset val="100"/>
      </c:catAx>
      <c:valAx>
        <c:axId val="72146944"/>
        <c:scaling>
          <c:orientation val="minMax"/>
        </c:scaling>
        <c:axPos val="l"/>
        <c:majorGridlines/>
        <c:numFmt formatCode="General" sourceLinked="1"/>
        <c:tickLblPos val="nextTo"/>
        <c:crossAx val="69331200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0802469135802543E-2"/>
                  <c:y val="0.162025334911971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3954054.8099999996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2.6234567901234612E-2"/>
                  <c:y val="0.1446654775999752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3954054.8099999996</c:v>
                </c:pt>
              </c:numCache>
            </c:numRef>
          </c:val>
        </c:ser>
        <c:shape val="cylinder"/>
        <c:axId val="74212864"/>
        <c:axId val="74214400"/>
        <c:axId val="0"/>
      </c:bar3DChart>
      <c:catAx>
        <c:axId val="74212864"/>
        <c:scaling>
          <c:orientation val="minMax"/>
        </c:scaling>
        <c:axPos val="b"/>
        <c:tickLblPos val="nextTo"/>
        <c:crossAx val="74214400"/>
        <c:crosses val="autoZero"/>
        <c:auto val="1"/>
        <c:lblAlgn val="ctr"/>
        <c:lblOffset val="100"/>
      </c:catAx>
      <c:valAx>
        <c:axId val="74214400"/>
        <c:scaling>
          <c:orientation val="minMax"/>
        </c:scaling>
        <c:axPos val="l"/>
        <c:majorGridlines/>
        <c:numFmt formatCode="General" sourceLinked="1"/>
        <c:tickLblPos val="nextTo"/>
        <c:crossAx val="74212864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ЛПХ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#,##0</c:formatCode>
                <c:ptCount val="3"/>
                <c:pt idx="0">
                  <c:v>2014</c:v>
                </c:pt>
                <c:pt idx="1">
                  <c:v>2015</c:v>
                </c:pt>
                <c:pt idx="2" formatCode="General">
                  <c:v>2016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12477000</c:v>
                </c:pt>
                <c:pt idx="1">
                  <c:v>1835000</c:v>
                </c:pt>
                <c:pt idx="2">
                  <c:v>5695000</c:v>
                </c:pt>
              </c:numCache>
            </c:numRef>
          </c:val>
        </c:ser>
        <c:dLbls>
          <c:showVal val="1"/>
        </c:dLbls>
        <c:gapWidth val="75"/>
        <c:axId val="84554880"/>
        <c:axId val="84556416"/>
      </c:barChart>
      <c:catAx>
        <c:axId val="84554880"/>
        <c:scaling>
          <c:orientation val="minMax"/>
        </c:scaling>
        <c:axPos val="b"/>
        <c:numFmt formatCode="#,##0" sourceLinked="1"/>
        <c:majorTickMark val="none"/>
        <c:tickLblPos val="nextTo"/>
        <c:crossAx val="84556416"/>
        <c:crosses val="autoZero"/>
        <c:auto val="1"/>
        <c:lblAlgn val="ctr"/>
        <c:lblOffset val="100"/>
      </c:catAx>
      <c:valAx>
        <c:axId val="84556416"/>
        <c:scaling>
          <c:orientation val="minMax"/>
        </c:scaling>
        <c:axPos val="l"/>
        <c:numFmt formatCode="#,##0" sourceLinked="1"/>
        <c:majorTickMark val="none"/>
        <c:tickLblPos val="nextTo"/>
        <c:crossAx val="84554880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Трактора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11</c:v>
                </c:pt>
                <c:pt idx="1">
                  <c:v>14</c:v>
                </c:pt>
                <c:pt idx="2">
                  <c:v>14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Легковые машины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125</c:v>
                </c:pt>
                <c:pt idx="1">
                  <c:v>130</c:v>
                </c:pt>
                <c:pt idx="2">
                  <c:v>137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Грузовые автомобили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Лист1!$D$2:$D$4</c:f>
              <c:numCache>
                <c:formatCode>General</c:formatCode>
                <c:ptCount val="3"/>
                <c:pt idx="0">
                  <c:v>14</c:v>
                </c:pt>
                <c:pt idx="1">
                  <c:v>14</c:v>
                </c:pt>
                <c:pt idx="2">
                  <c:v>12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Мотоблок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Лист1!$E$2:$E$4</c:f>
              <c:numCache>
                <c:formatCode>General</c:formatCode>
                <c:ptCount val="3"/>
                <c:pt idx="0">
                  <c:v>27</c:v>
                </c:pt>
                <c:pt idx="1">
                  <c:v>28</c:v>
                </c:pt>
                <c:pt idx="2">
                  <c:v>28</c:v>
                </c:pt>
              </c:numCache>
            </c:numRef>
          </c:val>
        </c:ser>
        <c:dLbls>
          <c:showVal val="1"/>
        </c:dLbls>
        <c:gapWidth val="75"/>
        <c:shape val="box"/>
        <c:axId val="9509504"/>
        <c:axId val="9523584"/>
        <c:axId val="0"/>
      </c:bar3DChart>
      <c:catAx>
        <c:axId val="9509504"/>
        <c:scaling>
          <c:orientation val="minMax"/>
        </c:scaling>
        <c:axPos val="b"/>
        <c:numFmt formatCode="General" sourceLinked="1"/>
        <c:majorTickMark val="none"/>
        <c:tickLblPos val="nextTo"/>
        <c:crossAx val="9523584"/>
        <c:crosses val="autoZero"/>
        <c:auto val="1"/>
        <c:lblAlgn val="ctr"/>
        <c:lblOffset val="100"/>
      </c:catAx>
      <c:valAx>
        <c:axId val="9523584"/>
        <c:scaling>
          <c:orientation val="minMax"/>
        </c:scaling>
        <c:axPos val="l"/>
        <c:numFmt formatCode="General" sourceLinked="1"/>
        <c:majorTickMark val="none"/>
        <c:tickLblPos val="nextTo"/>
        <c:crossAx val="9509504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perspective val="30"/>
    </c:view3D>
    <c:sideWall>
      <c:spPr>
        <a:noFill/>
        <a:ln w="14496">
          <a:solidFill>
            <a:schemeClr val="tx1"/>
          </a:solidFill>
          <a:prstDash val="solid"/>
        </a:ln>
      </c:spPr>
    </c:sideWall>
    <c:backWall>
      <c:spPr>
        <a:noFill/>
        <a:ln w="14496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577770703339324"/>
          <c:y val="2.8993706790826589E-2"/>
          <c:w val="0.86406206751842773"/>
          <c:h val="0.6031731084224156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Рождение</c:v>
                </c:pt>
              </c:strCache>
            </c:strRef>
          </c:tx>
          <c:spPr>
            <a:solidFill>
              <a:schemeClr val="accent1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4</c:v>
                </c:pt>
                <c:pt idx="1">
                  <c:v>7</c:v>
                </c:pt>
                <c:pt idx="2">
                  <c:v>11</c:v>
                </c:pt>
                <c:pt idx="3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Смерть</c:v>
                </c:pt>
              </c:strCache>
            </c:strRef>
          </c:tx>
          <c:spPr>
            <a:solidFill>
              <a:schemeClr val="accent2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  <c:pt idx="3">
                  <c:v>2016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18</c:v>
                </c:pt>
                <c:pt idx="1">
                  <c:v>17</c:v>
                </c:pt>
                <c:pt idx="2">
                  <c:v>13</c:v>
                </c:pt>
                <c:pt idx="3">
                  <c:v>20</c:v>
                </c:pt>
              </c:numCache>
            </c:numRef>
          </c:val>
        </c:ser>
        <c:shape val="pyramid"/>
        <c:axId val="27490560"/>
        <c:axId val="27504640"/>
        <c:axId val="0"/>
      </c:bar3DChart>
      <c:catAx>
        <c:axId val="27490560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7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7504640"/>
        <c:crosses val="autoZero"/>
        <c:auto val="1"/>
        <c:lblAlgn val="ctr"/>
        <c:lblOffset val="100"/>
        <c:tickLblSkip val="1"/>
        <c:tickMarkSkip val="1"/>
      </c:catAx>
      <c:valAx>
        <c:axId val="27504640"/>
        <c:scaling>
          <c:orientation val="minMax"/>
        </c:scaling>
        <c:axPos val="l"/>
        <c:majorGridlines>
          <c:spPr>
            <a:ln w="3624">
              <a:solidFill>
                <a:schemeClr val="tx1"/>
              </a:solidFill>
              <a:prstDash val="solid"/>
            </a:ln>
          </c:spPr>
        </c:majorGridlines>
        <c:title/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55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74905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spPr>
    <a:noFill/>
    <a:ln>
      <a:noFill/>
    </a:ln>
  </c:spPr>
  <c:txPr>
    <a:bodyPr/>
    <a:lstStyle/>
    <a:p>
      <a:pPr>
        <a:defRPr sz="205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Исполнение 100 %</a:t>
            </a:r>
            <a:endParaRPr lang="ru-RU" dirty="0"/>
          </a:p>
        </c:rich>
      </c:tx>
      <c:layout>
        <c:manualLayout>
          <c:xMode val="edge"/>
          <c:yMode val="edge"/>
          <c:x val="0.69077160493827472"/>
          <c:y val="0.92041917322522349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73856954942542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45007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5.658370848008971E-17"/>
                  <c:y val="0.173856954942542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45008</c:v>
                </c:pt>
              </c:numCache>
            </c:numRef>
          </c:val>
        </c:ser>
        <c:shape val="cylinder"/>
        <c:axId val="60705792"/>
        <c:axId val="60744448"/>
        <c:axId val="0"/>
      </c:bar3DChart>
      <c:catAx>
        <c:axId val="60705792"/>
        <c:scaling>
          <c:orientation val="minMax"/>
        </c:scaling>
        <c:delete val="1"/>
        <c:axPos val="b"/>
        <c:majorTickMark val="none"/>
        <c:tickLblPos val="nextTo"/>
        <c:crossAx val="60744448"/>
        <c:crosses val="autoZero"/>
        <c:auto val="1"/>
        <c:lblAlgn val="ctr"/>
        <c:lblOffset val="100"/>
      </c:catAx>
      <c:valAx>
        <c:axId val="6074444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07057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9320987654320996E-2"/>
                  <c:y val="0.216998216399963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69573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6.1728395061728964E-3"/>
                  <c:y val="0.1475587871519749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71625</c:v>
                </c:pt>
              </c:numCache>
            </c:numRef>
          </c:val>
        </c:ser>
        <c:shape val="cylinder"/>
        <c:axId val="67376640"/>
        <c:axId val="67378176"/>
        <c:axId val="0"/>
      </c:bar3DChart>
      <c:catAx>
        <c:axId val="67376640"/>
        <c:scaling>
          <c:orientation val="minMax"/>
        </c:scaling>
        <c:delete val="1"/>
        <c:axPos val="b"/>
        <c:majorTickMark val="none"/>
        <c:tickLblPos val="nextTo"/>
        <c:crossAx val="67378176"/>
        <c:crosses val="autoZero"/>
        <c:auto val="1"/>
        <c:lblAlgn val="ctr"/>
        <c:lblOffset val="100"/>
      </c:catAx>
      <c:valAx>
        <c:axId val="6737817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73766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2345679012345723E-2"/>
                  <c:y val="0.10994576297598149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2407407407407621E-2"/>
                  <c:y val="0.173598573119969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4507</c:v>
                </c:pt>
              </c:numCache>
            </c:numRef>
          </c:val>
        </c:ser>
        <c:shape val="cylinder"/>
        <c:axId val="67921408"/>
        <c:axId val="67922944"/>
        <c:axId val="0"/>
      </c:bar3DChart>
      <c:catAx>
        <c:axId val="67921408"/>
        <c:scaling>
          <c:orientation val="minMax"/>
        </c:scaling>
        <c:delete val="1"/>
        <c:axPos val="b"/>
        <c:majorTickMark val="none"/>
        <c:tickLblPos val="nextTo"/>
        <c:crossAx val="67922944"/>
        <c:crosses val="autoZero"/>
        <c:auto val="1"/>
        <c:lblAlgn val="ctr"/>
        <c:lblOffset val="100"/>
      </c:catAx>
      <c:valAx>
        <c:axId val="6792294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792140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4014469281595793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4.6296296296296563E-3"/>
                  <c:y val="0.13598554894397619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</c:ser>
        <c:shape val="cylinder"/>
        <c:axId val="77836672"/>
        <c:axId val="77838208"/>
        <c:axId val="0"/>
      </c:bar3DChart>
      <c:catAx>
        <c:axId val="77836672"/>
        <c:scaling>
          <c:orientation val="minMax"/>
        </c:scaling>
        <c:delete val="1"/>
        <c:axPos val="b"/>
        <c:majorTickMark val="none"/>
        <c:tickLblPos val="nextTo"/>
        <c:crossAx val="77838208"/>
        <c:crosses val="autoZero"/>
        <c:auto val="1"/>
        <c:lblAlgn val="ctr"/>
        <c:lblOffset val="100"/>
      </c:catAx>
      <c:valAx>
        <c:axId val="77838208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77836672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1604938271605079E-2"/>
                  <c:y val="0.1475587871519749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352421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9.2592592592593385E-3"/>
                  <c:y val="0.2603978596799543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353352</c:v>
                </c:pt>
              </c:numCache>
            </c:numRef>
          </c:val>
        </c:ser>
        <c:shape val="cylinder"/>
        <c:axId val="87442176"/>
        <c:axId val="87444096"/>
        <c:axId val="0"/>
      </c:bar3DChart>
      <c:catAx>
        <c:axId val="87442176"/>
        <c:scaling>
          <c:orientation val="minMax"/>
        </c:scaling>
        <c:axPos val="b"/>
        <c:tickLblPos val="nextTo"/>
        <c:crossAx val="87444096"/>
        <c:crosses val="autoZero"/>
        <c:auto val="1"/>
        <c:lblAlgn val="ctr"/>
        <c:lblOffset val="100"/>
      </c:catAx>
      <c:valAx>
        <c:axId val="87444096"/>
        <c:scaling>
          <c:orientation val="minMax"/>
        </c:scaling>
        <c:axPos val="l"/>
        <c:majorGridlines/>
        <c:numFmt formatCode="General" sourceLinked="1"/>
        <c:tickLblPos val="nextTo"/>
        <c:crossAx val="87442176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5432098765432162E-2"/>
                  <c:y val="7.7488098013291914E-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89712239963577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</c:ser>
        <c:shape val="cylinder"/>
        <c:axId val="69235072"/>
        <c:axId val="69236608"/>
        <c:axId val="0"/>
      </c:bar3DChart>
      <c:catAx>
        <c:axId val="69235072"/>
        <c:scaling>
          <c:orientation val="minMax"/>
        </c:scaling>
        <c:axPos val="b"/>
        <c:tickLblPos val="nextTo"/>
        <c:crossAx val="69236608"/>
        <c:crosses val="autoZero"/>
        <c:auto val="1"/>
        <c:lblAlgn val="ctr"/>
        <c:lblOffset val="100"/>
      </c:catAx>
      <c:valAx>
        <c:axId val="69236608"/>
        <c:scaling>
          <c:orientation val="minMax"/>
        </c:scaling>
        <c:axPos val="l"/>
        <c:majorGridlines/>
        <c:numFmt formatCode="General" sourceLinked="1"/>
        <c:tickLblPos val="nextTo"/>
        <c:crossAx val="69235072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75000"/>
                    <a:shade val="85000"/>
                    <a:satMod val="230000"/>
                  </a:schemeClr>
                </a:gs>
                <a:gs pos="25000">
                  <a:schemeClr val="accent2">
                    <a:tint val="90000"/>
                    <a:shade val="70000"/>
                    <a:satMod val="220000"/>
                  </a:schemeClr>
                </a:gs>
                <a:gs pos="50000">
                  <a:schemeClr val="accent2">
                    <a:tint val="90000"/>
                    <a:shade val="58000"/>
                    <a:satMod val="225000"/>
                  </a:schemeClr>
                </a:gs>
                <a:gs pos="65000">
                  <a:schemeClr val="accent2">
                    <a:tint val="90000"/>
                    <a:shade val="58000"/>
                    <a:satMod val="225000"/>
                  </a:schemeClr>
                </a:gs>
                <a:gs pos="80000">
                  <a:schemeClr val="accent2">
                    <a:tint val="90000"/>
                    <a:shade val="69000"/>
                    <a:satMod val="220000"/>
                  </a:schemeClr>
                </a:gs>
                <a:gs pos="100000">
                  <a:schemeClr val="accent2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2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dLbls>
            <c:dLbl>
              <c:idx val="0"/>
              <c:layout>
                <c:manualLayout>
                  <c:x val="2.777777777777803E-2"/>
                  <c:y val="0.1851718113279676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367500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75000"/>
                    <a:shade val="85000"/>
                    <a:satMod val="230000"/>
                  </a:schemeClr>
                </a:gs>
                <a:gs pos="25000">
                  <a:schemeClr val="accent4">
                    <a:tint val="90000"/>
                    <a:shade val="70000"/>
                    <a:satMod val="220000"/>
                  </a:schemeClr>
                </a:gs>
                <a:gs pos="50000">
                  <a:schemeClr val="accent4">
                    <a:tint val="90000"/>
                    <a:shade val="58000"/>
                    <a:satMod val="225000"/>
                  </a:schemeClr>
                </a:gs>
                <a:gs pos="65000">
                  <a:schemeClr val="accent4">
                    <a:tint val="90000"/>
                    <a:shade val="58000"/>
                    <a:satMod val="225000"/>
                  </a:schemeClr>
                </a:gs>
                <a:gs pos="80000">
                  <a:schemeClr val="accent4">
                    <a:tint val="90000"/>
                    <a:shade val="69000"/>
                    <a:satMod val="220000"/>
                  </a:schemeClr>
                </a:gs>
                <a:gs pos="100000">
                  <a:schemeClr val="accent4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bliqueTopLeft" fov="600000">
                <a:rot lat="0" lon="0" rev="0"/>
              </a:camera>
              <a:lightRig rig="balanced" dir="t">
                <a:rot lat="0" lon="0" rev="19200000"/>
              </a:lightRig>
            </a:scene3d>
            <a:sp3d contourW="12700" prstMaterial="matte">
              <a:bevelT w="60000" h="50800"/>
              <a:contourClr>
                <a:schemeClr val="accent4">
                  <a:shade val="60000"/>
                  <a:satMod val="110000"/>
                </a:schemeClr>
              </a:contourClr>
            </a:sp3d>
          </c:spPr>
          <c:dLbls>
            <c:dLbl>
              <c:idx val="0"/>
              <c:layout>
                <c:manualLayout>
                  <c:x val="2.0061728395061783E-2"/>
                  <c:y val="0.167811954015970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369000</c:v>
                </c:pt>
              </c:numCache>
            </c:numRef>
          </c:val>
        </c:ser>
        <c:shape val="cylinder"/>
        <c:axId val="69336448"/>
        <c:axId val="70911104"/>
        <c:axId val="0"/>
      </c:bar3DChart>
      <c:catAx>
        <c:axId val="69336448"/>
        <c:scaling>
          <c:orientation val="minMax"/>
        </c:scaling>
        <c:axPos val="b"/>
        <c:majorTickMark val="none"/>
        <c:tickLblPos val="nextTo"/>
        <c:crossAx val="70911104"/>
        <c:crosses val="autoZero"/>
        <c:auto val="1"/>
        <c:lblAlgn val="ctr"/>
        <c:lblOffset val="100"/>
      </c:catAx>
      <c:valAx>
        <c:axId val="7091110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69336448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 w="10000" cap="flat" cmpd="sng" algn="ctr">
                <a:solidFill>
                  <a:schemeClr val="accent4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Lbls>
            <c:dLbl>
              <c:idx val="0"/>
              <c:layout>
                <c:manualLayout>
                  <c:x val="1.0802469135802543E-2"/>
                  <c:y val="0.167811954015970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2797028.29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30000"/>
                    <a:satMod val="250000"/>
                  </a:schemeClr>
                </a:gs>
                <a:gs pos="72000">
                  <a:schemeClr val="accent4">
                    <a:tint val="75000"/>
                    <a:satMod val="210000"/>
                  </a:schemeClr>
                </a:gs>
                <a:gs pos="100000">
                  <a:schemeClr val="accent4">
                    <a:tint val="85000"/>
                    <a:satMod val="21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4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</c:spPr>
          <c:dLbls>
            <c:dLbl>
              <c:idx val="0"/>
              <c:layout>
                <c:manualLayout>
                  <c:x val="1.0802469135802543E-2"/>
                  <c:y val="0.1330922393919774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2797028.29</c:v>
                </c:pt>
              </c:numCache>
            </c:numRef>
          </c:val>
        </c:ser>
        <c:shape val="cylinder"/>
        <c:axId val="70962176"/>
        <c:axId val="70972160"/>
        <c:axId val="0"/>
      </c:bar3DChart>
      <c:catAx>
        <c:axId val="70962176"/>
        <c:scaling>
          <c:orientation val="minMax"/>
        </c:scaling>
        <c:axPos val="b"/>
        <c:tickLblPos val="nextTo"/>
        <c:crossAx val="70972160"/>
        <c:crosses val="autoZero"/>
        <c:auto val="1"/>
        <c:lblAlgn val="ctr"/>
        <c:lblOffset val="100"/>
      </c:catAx>
      <c:valAx>
        <c:axId val="70972160"/>
        <c:scaling>
          <c:orientation val="minMax"/>
        </c:scaling>
        <c:axPos val="l"/>
        <c:majorGridlines/>
        <c:numFmt formatCode="General" sourceLinked="1"/>
        <c:tickLblPos val="nextTo"/>
        <c:crossAx val="70962176"/>
        <c:crosses val="autoZero"/>
        <c:crossBetween val="between"/>
      </c:valAx>
    </c:plotArea>
    <c:legend>
      <c:legendPos val="r"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0.05729</cdr:x>
      <cdr:y>0.90995</cdr:y>
    </cdr:from>
    <cdr:to>
      <cdr:x>0.43056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1462" y="3994167"/>
          <a:ext cx="3071834" cy="395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Исполнение свыше 100 %</a:t>
          </a:r>
          <a:endParaRPr lang="ru-RU" sz="20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0.17882</cdr:x>
      <cdr:y>0.94908</cdr:y>
    </cdr:from>
    <cdr:to>
      <cdr:x>0.50694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1594" y="3994167"/>
          <a:ext cx="270035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Исполнение 90 %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D3C47-D60A-42DF-9B86-F69304CA3858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43E42-A1A0-471E-8F8E-584AFF145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39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43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54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84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>
    <p:blinds/>
    <p:sndAc>
      <p:endSnd/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AC4DA8-FE57-43F4-A704-1EB32C03B823}" type="datetimeFigureOut">
              <a:rPr lang="ru-RU" smtClean="0"/>
              <a:pPr/>
              <a:t>13.01.2017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>
    <p:blinds/>
    <p:sndAc>
      <p:endSnd/>
    </p:sndAc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2.xml"/></Relationships>
</file>

<file path=ppt/slides/_rels/slide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jpeg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84348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800" dirty="0" smtClean="0"/>
              <a:t>Отчетный доклад Совета и Исполнительного комитета Эбалаковского сельского поселения Кайбицкого муниципального района Республики Татарстан</a:t>
            </a:r>
            <a:br>
              <a:rPr lang="ru-RU" sz="4800" dirty="0" smtClean="0"/>
            </a:br>
            <a:r>
              <a:rPr lang="ru-RU" sz="4800" dirty="0" smtClean="0"/>
              <a:t>за 2016 год и </a:t>
            </a:r>
            <a:br>
              <a:rPr lang="ru-RU" sz="4800" dirty="0" smtClean="0"/>
            </a:br>
            <a:r>
              <a:rPr lang="ru-RU" sz="4800" dirty="0" smtClean="0"/>
              <a:t>   задачи  на 2017 год.	</a:t>
            </a:r>
            <a:endParaRPr lang="ru-RU" sz="4800" dirty="0"/>
          </a:p>
        </p:txBody>
      </p:sp>
    </p:spTree>
    <p:extLst>
      <p:ext uri="{BB962C8B-B14F-4D97-AF65-F5344CB8AC3E}">
        <p14:creationId xmlns="" xmlns:p14="http://schemas.microsoft.com/office/powerpoint/2010/main" val="1900756234"/>
      </p:ext>
    </p:extLst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13"/>
          <a:ext cx="822960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yqpQ5fsHPKU.jpg"/>
          <p:cNvPicPr>
            <a:picLocks noGrp="1" noChangeAspect="1"/>
          </p:cNvPicPr>
          <p:nvPr>
            <p:ph idx="1"/>
          </p:nvPr>
        </p:nvPicPr>
        <p:blipFill>
          <a:blip r:embed="rId2"/>
          <a:srcRect l="14561" r="14561" b="20397"/>
          <a:stretch>
            <a:fillRect/>
          </a:stretch>
        </p:blipFill>
        <p:spPr>
          <a:xfrm>
            <a:off x="0" y="0"/>
            <a:ext cx="9144000" cy="6988154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Пенсионное обеспечение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DSC02060.JPG"/>
          <p:cNvPicPr>
            <a:picLocks noGrp="1" noChangeAspect="1"/>
          </p:cNvPicPr>
          <p:nvPr>
            <p:ph idx="1"/>
          </p:nvPr>
        </p:nvPicPr>
        <p:blipFill>
          <a:blip r:embed="rId2"/>
          <a:srcRect l="33654" t="35897"/>
          <a:stretch>
            <a:fillRect/>
          </a:stretch>
        </p:blipFill>
        <p:spPr>
          <a:xfrm>
            <a:off x="785786" y="1357298"/>
            <a:ext cx="7429552" cy="5383738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pPr algn="ctr"/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log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8430434" cy="4298171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7"/>
            <a:ext cx="7786742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DSC018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928662" y="1232257"/>
            <a:ext cx="7500990" cy="5625743"/>
          </a:xfrm>
        </p:spPr>
      </p:pic>
    </p:spTree>
    <p:extLst>
      <p:ext uri="{BB962C8B-B14F-4D97-AF65-F5344CB8AC3E}">
        <p14:creationId xmlns="" xmlns:p14="http://schemas.microsoft.com/office/powerpoint/2010/main" val="3165062799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3d25521d73425932608bd7c50a48c3a_L.jpg"/>
          <p:cNvPicPr>
            <a:picLocks noGrp="1" noChangeAspect="1"/>
          </p:cNvPicPr>
          <p:nvPr>
            <p:ph idx="1"/>
          </p:nvPr>
        </p:nvPicPr>
        <p:blipFill>
          <a:blip r:embed="rId2"/>
          <a:srcRect t="3371" r="14606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_536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500098" y="0"/>
            <a:ext cx="10067806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37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28660" y="0"/>
            <a:ext cx="10281979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205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05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286908" cy="6965181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_ULuI_7RW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8396585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самообложения граждан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4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47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475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>
    <p:blinds/>
    <p:sndAc>
      <p:endSnd/>
    </p:sndAc>
  </p:transition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P103032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21094" b="16666"/>
          <a:stretch>
            <a:fillRect/>
          </a:stretch>
        </p:blipFill>
        <p:spPr>
          <a:xfrm>
            <a:off x="0" y="0"/>
            <a:ext cx="9429784" cy="7469138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P1030319.JPG"/>
          <p:cNvPicPr>
            <a:picLocks noGrp="1" noChangeAspect="1"/>
          </p:cNvPicPr>
          <p:nvPr>
            <p:ph idx="1"/>
          </p:nvPr>
        </p:nvPicPr>
        <p:blipFill>
          <a:blip r:embed="rId2"/>
          <a:srcRect t="19955" r="58356" b="41034"/>
          <a:stretch>
            <a:fillRect/>
          </a:stretch>
        </p:blipFill>
        <p:spPr>
          <a:xfrm>
            <a:off x="0" y="0"/>
            <a:ext cx="9144000" cy="6424453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98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58204" cy="296020"/>
          </a:xfrm>
        </p:spPr>
        <p:txBody>
          <a:bodyPr>
            <a:noAutofit/>
          </a:bodyPr>
          <a:lstStyle/>
          <a:p>
            <a:pPr algn="ctr"/>
            <a:endParaRPr lang="ru-RU" sz="2400" b="1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DSC018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6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98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6"/>
          </a:xfrm>
        </p:spPr>
      </p:pic>
    </p:spTree>
  </p:cSld>
  <p:clrMapOvr>
    <a:masterClrMapping/>
  </p:clrMapOvr>
  <p:transition spd="med">
    <p:blinds/>
    <p:sndAc>
      <p:endSnd/>
    </p:sndAc>
  </p:transition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512604" cy="1071570"/>
          </a:xfrm>
        </p:spPr>
        <p:txBody>
          <a:bodyPr>
            <a:normAutofit/>
          </a:bodyPr>
          <a:lstStyle/>
          <a:p>
            <a:r>
              <a:rPr lang="ru-RU" sz="3200" b="1" dirty="0"/>
              <a:t>ОБРАЩЕНИЯ ГРАЖДАН И РАБОТА СП</a:t>
            </a:r>
            <a:endParaRPr lang="ru-RU" sz="3200" dirty="0"/>
          </a:p>
        </p:txBody>
      </p:sp>
      <p:pic>
        <p:nvPicPr>
          <p:cNvPr id="5" name="Содержимое 4" descr="20161215_091340.jpg"/>
          <p:cNvPicPr>
            <a:picLocks noGrp="1" noChangeAspect="1"/>
          </p:cNvPicPr>
          <p:nvPr>
            <p:ph idx="1"/>
          </p:nvPr>
        </p:nvPicPr>
        <p:blipFill>
          <a:blip r:embed="rId2"/>
          <a:srcRect l="5943" t="11248" r="9859" b="868"/>
          <a:stretch>
            <a:fillRect/>
          </a:stretch>
        </p:blipFill>
        <p:spPr>
          <a:xfrm>
            <a:off x="642910" y="1428736"/>
            <a:ext cx="7786742" cy="4889350"/>
          </a:xfrm>
        </p:spPr>
      </p:pic>
    </p:spTree>
    <p:extLst>
      <p:ext uri="{BB962C8B-B14F-4D97-AF65-F5344CB8AC3E}">
        <p14:creationId xmlns="" xmlns:p14="http://schemas.microsoft.com/office/powerpoint/2010/main" val="770277783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24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352" t="21601"/>
          <a:stretch>
            <a:fillRect/>
          </a:stretch>
        </p:blipFill>
        <p:spPr>
          <a:xfrm>
            <a:off x="0" y="0"/>
            <a:ext cx="9144000" cy="9689401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DSC0149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073523"/>
            <a:ext cx="7712637" cy="5784477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IMG_8349.JPG"/>
          <p:cNvPicPr>
            <a:picLocks noGrp="1" noChangeAspect="1"/>
          </p:cNvPicPr>
          <p:nvPr>
            <p:ph idx="1"/>
          </p:nvPr>
        </p:nvPicPr>
        <p:blipFill>
          <a:blip r:embed="rId2"/>
          <a:srcRect l="12812" t="34033" r="66"/>
          <a:stretch>
            <a:fillRect/>
          </a:stretch>
        </p:blipFill>
        <p:spPr>
          <a:xfrm>
            <a:off x="-214346" y="0"/>
            <a:ext cx="9715568" cy="5643578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847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425178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84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10968" cy="6143644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833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7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6908" cy="6965181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86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8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005_13325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643438" cy="7717394"/>
          </a:xfrm>
        </p:spPr>
      </p:pic>
      <p:pic>
        <p:nvPicPr>
          <p:cNvPr id="5" name="Рисунок 4" descr="20161005_1333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0"/>
            <a:ext cx="4500562" cy="7243998"/>
          </a:xfrm>
          <a:prstGeom prst="rect">
            <a:avLst/>
          </a:prstGeo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60313_1009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9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857375"/>
          <a:ext cx="8229600" cy="43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1223_08055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42908" y="0"/>
            <a:ext cx="9500286" cy="5715016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61227-WA0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1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ru-RU" sz="3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357158" y="2357430"/>
          <a:ext cx="8501122" cy="3695755"/>
        </p:xfrm>
        <a:graphic>
          <a:graphicData uri="http://schemas.openxmlformats.org/drawingml/2006/table">
            <a:tbl>
              <a:tblPr/>
              <a:tblGrid>
                <a:gridCol w="3643338"/>
                <a:gridCol w="4857784"/>
              </a:tblGrid>
              <a:tr h="46103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Садриев Марат Р.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1500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( Эбалаково СП)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5532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Галеев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Раиль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1000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(Берлибаш МФЦ)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dirty="0" smtClean="0">
                          <a:latin typeface="Times New Roman"/>
                          <a:ea typeface="Times New Roman"/>
                        </a:rPr>
                        <a:t>500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 ( Эбалаково СП)</a:t>
                      </a: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186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Рахматуллина </a:t>
                      </a:r>
                      <a:r>
                        <a:rPr lang="ru-RU" sz="2400" dirty="0" err="1">
                          <a:latin typeface="Times New Roman"/>
                          <a:ea typeface="Times New Roman"/>
                        </a:rPr>
                        <a:t>Фарида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1000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(Берлибаш МФЦ)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3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92207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Рахматуллин Альберт 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12000</a:t>
                      </a:r>
                      <a:r>
                        <a:rPr lang="ru-RU" sz="32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320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800" dirty="0" smtClean="0">
                          <a:latin typeface="Times New Roman"/>
                          <a:ea typeface="Times New Roman"/>
                        </a:rPr>
                        <a:t>(Берлибаш 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МФЦ)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5777" name="Rectangle 1"/>
          <p:cNvSpPr>
            <a:spLocks noChangeArrowheads="1"/>
          </p:cNvSpPr>
          <p:nvPr/>
        </p:nvSpPr>
        <p:spPr bwMode="auto">
          <a:xfrm>
            <a:off x="0" y="928670"/>
            <a:ext cx="9144000" cy="13542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Спонсорская помощь</a:t>
            </a:r>
          </a:p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проведение новогодних мероприятий 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 за внимание!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-1285908"/>
            <a:ext cx="8229600" cy="4389120"/>
          </a:xfrm>
        </p:spPr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186766" cy="442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на 2017 год</a:t>
            </a:r>
            <a:r>
              <a:rPr lang="ru-RU" sz="4800" dirty="0" smtClean="0">
                <a:solidFill>
                  <a:srgbClr val="7030A0"/>
                </a:solidFill>
              </a:rPr>
              <a:t/>
            </a:r>
            <a:br>
              <a:rPr lang="ru-RU" sz="4800" dirty="0" smtClean="0">
                <a:solidFill>
                  <a:srgbClr val="7030A0"/>
                </a:solidFill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622298"/>
          <a:ext cx="6929485" cy="4807100"/>
        </p:xfrm>
        <a:graphic>
          <a:graphicData uri="http://schemas.openxmlformats.org/drawingml/2006/table">
            <a:tbl>
              <a:tblPr/>
              <a:tblGrid>
                <a:gridCol w="3895963"/>
                <a:gridCol w="3033522"/>
              </a:tblGrid>
              <a:tr h="448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План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Земельный налог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270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 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Имущественный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Подоходный 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Аренда имущества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Штрафы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48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Госпошлина за совершение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нотариальных действий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1 058 300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1 429 500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429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80732513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"/>
          <a:ext cx="9143999" cy="6814552"/>
        </p:xfrm>
        <a:graphic>
          <a:graphicData uri="http://schemas.openxmlformats.org/drawingml/2006/table">
            <a:tbl>
              <a:tblPr/>
              <a:tblGrid>
                <a:gridCol w="4724418"/>
                <a:gridCol w="1600206"/>
                <a:gridCol w="1447805"/>
                <a:gridCol w="1371570"/>
              </a:tblGrid>
              <a:tr h="4472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Фамилия имя отчество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Налог на имущество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Транспортный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ПИСАРЕВА АНАСТАСИЯ ИВАНОВНА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3614,34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МАЛИБОРСКАЯ ТАТЬЯНА ФЕДОРОВНА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2823,87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ПОРТНОВА АННА АНДРЕЕВНА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2373,66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КАПРАЛОВА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ПЕЛАГЕЯ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ТЕРЕНТЬЕВНА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2297,92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ШИМШИНА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ЕВДОКИЯ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ЗАХАРОВНА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2223,18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8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АЛЕКСЕЕВА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НИНА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АЛЕКСАНДРОВНА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1680,22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УЛЯШКИН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ВАЛЕРИЙ ИВАНОВИЧ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1607,13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САЛАВАТОВА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ФАГИМА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СИБГАТОВНА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1590,67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ЛЕВАШОВА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АННА ВАСИЛЬЕВНА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1422,75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УГОЛЬЦОВА АНАСТАСИЯ ВАСИЛЬЕВНА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1364,67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ВАХРОМОВ ИВАН ИГНАТЬЕВИЧ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1229,96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ФАХРЕЕВА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ГУЛЬФИЯ МИНГАРИФОВНА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1155,28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АЛЕКСЕЕВА НИНА АЛЕКСАНДРОВНА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1984,6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АДИЯТУЛЛИН РАСИХ ГАЗИЗУЛЛОВИЧ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1683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МАЛИБОРСКАЯ ТАТЬЯНА ФЕДОРОВНА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940,73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ДАВЛЕТШИНА АЙСЫЛУ КАДЫРОВНА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793,41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ГАЛЕЕВ РАИЛЬ МАСХУДОВИЧ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20147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МУГАЛЛИМОВА АЛЬБИНА МУЗИПОВНА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10149,67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ХАМАТОВ ИЛЬШАТ КИЯМОВИЧ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7598,17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САЛАВАТОВ ДИЛЮС МУНИРОВИЧ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3030,5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МУСАЕВ ИБРАГИМ АКРАМЖАНОВИЧ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1897,5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КУРМАЕВ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РУСТЕМ ТАУФИКОВИЧ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1871,33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Федеральный сайт </a:t>
            </a: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en-US" sz="6600" dirty="0" err="1" smtClean="0"/>
              <a:t>torgigov</a:t>
            </a:r>
            <a:r>
              <a:rPr lang="ru-RU" sz="6600" dirty="0" smtClean="0"/>
              <a:t>.</a:t>
            </a:r>
            <a:r>
              <a:rPr lang="en-US" sz="6600" dirty="0" err="1" smtClean="0"/>
              <a:t>ru</a:t>
            </a:r>
            <a:endParaRPr lang="ru-RU" sz="6600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92869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 </a:t>
            </a:r>
            <a:endParaRPr lang="ru-RU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3" name="Содержимое 12" descr="x_a360446d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00100" y="1071546"/>
            <a:ext cx="7358114" cy="5518585"/>
          </a:xfrm>
        </p:spPr>
      </p:pic>
    </p:spTree>
    <p:extLst>
      <p:ext uri="{BB962C8B-B14F-4D97-AF65-F5344CB8AC3E}">
        <p14:creationId xmlns="" xmlns:p14="http://schemas.microsoft.com/office/powerpoint/2010/main" val="2384591155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dirty="0" smtClean="0"/>
              <a:t>Получение кредитов по программе ЛПХ</a:t>
            </a:r>
            <a:endParaRPr lang="ru-RU" sz="3200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68244444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590737406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Поставленные задачи на 2016 год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3578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Проектирование сетей водоснабжения с. Малые Кайбицы </a:t>
            </a:r>
          </a:p>
          <a:p>
            <a:pPr lvl="0"/>
            <a:r>
              <a:rPr lang="ru-RU" dirty="0" smtClean="0"/>
              <a:t>Ремонт сельского дома культуры в с. Малые Кайбицы</a:t>
            </a:r>
          </a:p>
          <a:p>
            <a:pPr lvl="0"/>
            <a:r>
              <a:rPr lang="ru-RU" dirty="0" smtClean="0"/>
              <a:t>Установка труб по ул. Центральная с. Малые Кайбицы, в т.ч. ул. Горная, ул. Тукая</a:t>
            </a:r>
          </a:p>
          <a:p>
            <a:pPr lvl="0"/>
            <a:r>
              <a:rPr lang="ru-RU" dirty="0" smtClean="0"/>
              <a:t>Строительство сельского клуба в селе Берлибаш</a:t>
            </a:r>
          </a:p>
          <a:p>
            <a:pPr lvl="0"/>
            <a:r>
              <a:rPr lang="ru-RU" dirty="0" smtClean="0"/>
              <a:t>По программе приведения дорожно-уличной сети в нормативное состояние , укладка ЩПС</a:t>
            </a:r>
          </a:p>
          <a:p>
            <a:pPr lvl="0">
              <a:buNone/>
            </a:pPr>
            <a:r>
              <a:rPr lang="ru-RU" dirty="0" smtClean="0"/>
              <a:t>    в с. Эбалаково, в с. Малые Кайбицы по ул. Лесная, Садовая.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Выделенные субсидии ЛПХ </a:t>
            </a:r>
            <a:br>
              <a:rPr lang="ru-RU" dirty="0" smtClean="0"/>
            </a:br>
            <a:r>
              <a:rPr lang="ru-RU" dirty="0" smtClean="0"/>
              <a:t> в 2016 году </a:t>
            </a:r>
            <a:endParaRPr lang="ru-RU" dirty="0"/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 на содержание дойных коров, козоматок и козочек старше одного года;</a:t>
            </a:r>
          </a:p>
          <a:p>
            <a:r>
              <a:rPr lang="ru-RU" dirty="0" smtClean="0"/>
              <a:t>приобретение товарного и племенного поголовья нетелей;</a:t>
            </a:r>
          </a:p>
          <a:p>
            <a:r>
              <a:rPr lang="ru-RU" dirty="0" smtClean="0"/>
              <a:t>приобретение молодняка птицы;</a:t>
            </a:r>
          </a:p>
          <a:p>
            <a:r>
              <a:rPr lang="ru-RU" dirty="0" smtClean="0"/>
              <a:t>приобретение кормов  для содержания кобыл старше 3 лет;</a:t>
            </a:r>
          </a:p>
          <a:p>
            <a:r>
              <a:rPr lang="ru-RU" dirty="0" smtClean="0"/>
              <a:t>проведение ветеринарных профилактических мероприятий  по обслуживанию коров  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1643050"/>
          <a:ext cx="8786874" cy="40719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31505"/>
                <a:gridCol w="740197"/>
                <a:gridCol w="714380"/>
                <a:gridCol w="714380"/>
                <a:gridCol w="785818"/>
                <a:gridCol w="714380"/>
                <a:gridCol w="714380"/>
                <a:gridCol w="761033"/>
                <a:gridCol w="832209"/>
                <a:gridCol w="756554"/>
                <a:gridCol w="722038"/>
              </a:tblGrid>
              <a:tr h="625780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Наименование села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Коровы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Овцы, козы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Лошади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Всех пород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Птицы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Пчело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семьи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2580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60580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Эбалаково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310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363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36</a:t>
                      </a:r>
                    </a:p>
                  </a:txBody>
                  <a:tcPr marL="68580" marR="68580" marT="0" marB="0"/>
                </a:tc>
              </a:tr>
              <a:tr h="64294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95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94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515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522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48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46</a:t>
                      </a: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Мурза 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246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279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80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90</a:t>
                      </a:r>
                    </a:p>
                  </a:txBody>
                  <a:tcPr marL="68580" marR="68580" marT="0" marB="0"/>
                </a:tc>
              </a:tr>
              <a:tr h="7858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Малые Кайбицы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41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107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676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781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14300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/>
              <a:t>Динамика поголовья коров у населения по полученным субсидиям </a:t>
            </a:r>
            <a:endParaRPr lang="ru-RU" sz="28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857366"/>
          <a:ext cx="8644000" cy="45005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800"/>
                <a:gridCol w="1728800"/>
                <a:gridCol w="1728800"/>
                <a:gridCol w="1728800"/>
                <a:gridCol w="1728800"/>
              </a:tblGrid>
              <a:tr h="841981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Наименование села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Выделено субсидий всего </a:t>
                      </a:r>
                      <a:r>
                        <a:rPr lang="ru-RU" sz="2400" dirty="0" smtClean="0">
                          <a:latin typeface="Times New Roman"/>
                          <a:ea typeface="Times New Roman"/>
                        </a:rPr>
                        <a:t>в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Прирост поголовья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Снижение поголовья</a:t>
                      </a:r>
                    </a:p>
                  </a:txBody>
                  <a:tcPr marL="68580" marR="68580" marT="0" marB="0"/>
                </a:tc>
              </a:tr>
              <a:tr h="73172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2015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2016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317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Эбалаково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66 000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78 000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+4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7317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60 000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60 000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7317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Мурза Берлибаш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42 000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45 000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+1</a:t>
                      </a: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92D050"/>
                    </a:solidFill>
                  </a:tcPr>
                </a:tc>
              </a:tr>
              <a:tr h="73172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/>
                          <a:ea typeface="Times New Roman"/>
                        </a:rPr>
                        <a:t>Малые Кайбицы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123 000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123 000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Хозяйства содержащие 2 и более коров</a:t>
            </a:r>
            <a:endParaRPr lang="ru-RU" sz="3600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8" y="1000108"/>
          <a:ext cx="8501122" cy="58578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00224"/>
                <a:gridCol w="3818048"/>
                <a:gridCol w="1043997"/>
                <a:gridCol w="1053373"/>
                <a:gridCol w="885480"/>
              </a:tblGrid>
              <a:tr h="4393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Наименование села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Ф.И.О 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2 гол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3 гол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более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318737">
                <a:tc rowSpan="7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Эбалаково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Борисов Сергей Анатольевич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Салаватов Шарафулла Карибуллович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Хасанов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Ханиф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Гапделхабирович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Нефедов Сергей Николаевич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Калаева Татьяна Владимировна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Угольцов Виктор Григорьевич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Калаев Сергей Генадиевич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rowSpan="4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Берлибаш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Абдрахманов Анвар Амирович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Фахреев Ирек Салихзянович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Гайнуллин Шаукат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Хамзович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Уметбаев Фанис Ферданович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Мурза Берлибаш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Мингалиев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400" dirty="0" err="1">
                          <a:latin typeface="Times New Roman"/>
                          <a:ea typeface="Times New Roman"/>
                        </a:rPr>
                        <a:t>Дамир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 Кутдусович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rowSpan="5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b="1" dirty="0">
                          <a:latin typeface="Times New Roman"/>
                          <a:ea typeface="Times New Roman"/>
                        </a:rPr>
                        <a:t>Малые Кайбицы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Сунгатуллин Альберт Халилович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Абдуллина Гульнара Закирзяновна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Зиннуров Рашит Касымович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Сунгатуллин Фанис Рашитович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31873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Абдулхаиров Роман Рафаильевич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2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 fontScale="90000"/>
          </a:bodyPr>
          <a:lstStyle/>
          <a:p>
            <a:r>
              <a:rPr lang="ru-RU" sz="4000" dirty="0" smtClean="0"/>
              <a:t>Динамика закупочных цен на молоко ЛПХ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1071545"/>
          <a:ext cx="8644000" cy="58379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7322"/>
                <a:gridCol w="2100278"/>
                <a:gridCol w="1185870"/>
                <a:gridCol w="1714512"/>
                <a:gridCol w="2286018"/>
              </a:tblGrid>
              <a:tr h="55721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Наименование села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Ф.И.О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 dirty="0">
                          <a:latin typeface="Times New Roman"/>
                          <a:ea typeface="Times New Roman"/>
                        </a:rPr>
                        <a:t>ЛПХ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Сдача молока в год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Оплата за молоко в год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b="1">
                          <a:latin typeface="Times New Roman"/>
                          <a:ea typeface="Times New Roman"/>
                        </a:rPr>
                        <a:t>Всего по нас. Пункту  в год</a:t>
                      </a:r>
                      <a:endParaRPr lang="ru-RU" sz="180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</a:tr>
              <a:tr h="557217"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Эбалаково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Калаев Сергей 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7369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134852,70</a:t>
                      </a:r>
                    </a:p>
                  </a:txBody>
                  <a:tcPr marL="68580" marR="68580" marT="0" marB="0"/>
                </a:tc>
                <a:tc row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Сдано 41898 литр.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на сумму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766 734 руб.</a:t>
                      </a:r>
                    </a:p>
                  </a:txBody>
                  <a:tcPr marL="68580" marR="68580" marT="0" marB="0"/>
                </a:tc>
              </a:tr>
              <a:tr h="55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Хасанов </a:t>
                      </a: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Ханиф</a:t>
                      </a: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 Г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5013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91737,90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7217"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Фахреева Фидалия М.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7214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132016,20</a:t>
                      </a:r>
                    </a:p>
                  </a:txBody>
                  <a:tcPr marL="68580" marR="68580" marT="0" marB="0"/>
                </a:tc>
                <a:tc row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Сдано 41725 литр.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На сумму 763 568 руб.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 </a:t>
                      </a:r>
                    </a:p>
                  </a:txBody>
                  <a:tcPr marL="68580" marR="68580" marT="0" marB="0"/>
                </a:tc>
              </a:tr>
              <a:tr h="55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Абдельманова Гульфария М.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6492 л. 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118803,60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5721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Гайнуллина Гульназ И.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6888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126050,40</a:t>
                      </a:r>
                    </a:p>
                  </a:txBody>
                  <a:tcPr marL="68580" marR="68580" marT="0" marB="0"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144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Мурза 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Лутфуллина Гульнур Г.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4314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78946,20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Сдано 21922 литр.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сумму 401 173 руб. </a:t>
                      </a:r>
                    </a:p>
                  </a:txBody>
                  <a:tcPr marL="68580" marR="68580" marT="0" marB="0"/>
                </a:tc>
              </a:tr>
              <a:tr h="111443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Малые Кайбицы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Сунгатуллина Разия Х.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5545 л.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101473,50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Сдано 42104 литр. </a:t>
                      </a: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 сумму 770504 руб. </a:t>
                      </a: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-20170111-WA003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572000" cy="6096000"/>
          </a:xfrm>
        </p:spPr>
      </p:pic>
      <p:pic>
        <p:nvPicPr>
          <p:cNvPr id="5" name="Рисунок 4" descr="IMG-20170111-WA0032.jpg"/>
          <p:cNvPicPr>
            <a:picLocks noChangeAspect="1"/>
          </p:cNvPicPr>
          <p:nvPr/>
        </p:nvPicPr>
        <p:blipFill>
          <a:blip r:embed="rId3"/>
          <a:srcRect t="19791" r="18055"/>
          <a:stretch>
            <a:fillRect/>
          </a:stretch>
        </p:blipFill>
        <p:spPr>
          <a:xfrm>
            <a:off x="4357686" y="0"/>
            <a:ext cx="4786314" cy="6072230"/>
          </a:xfrm>
          <a:prstGeom prst="rect">
            <a:avLst/>
          </a:prstGeo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1.12.016 Зиннуров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214346" y="0"/>
            <a:ext cx="9751252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J6T_jlT5J1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7524"/>
          </a:xfrm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Ярмарка 2016 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9" name="Содержимое 8" descr="20151017_06031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928670"/>
            <a:ext cx="9097753" cy="592933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61002_07345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85850" y="0"/>
            <a:ext cx="11429999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2786082"/>
          </a:xfrm>
          <a:solidFill>
            <a:schemeClr val="accent4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</a:t>
            </a:r>
            <a:b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 за 2016 год</a:t>
            </a:r>
            <a:endParaRPr lang="ru-RU" sz="66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718539741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Технические средства</a:t>
            </a:r>
            <a:endParaRPr lang="ru-RU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626732625"/>
              </p:ext>
            </p:extLst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2200138113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500042"/>
            <a:ext cx="6774416" cy="85725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ЗАНЯТОСТЬ НАСЕЛЕНИЯ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357290" y="1571611"/>
          <a:ext cx="6357982" cy="3382905"/>
        </p:xfrm>
        <a:graphic>
          <a:graphicData uri="http://schemas.openxmlformats.org/drawingml/2006/table">
            <a:tbl>
              <a:tblPr/>
              <a:tblGrid>
                <a:gridCol w="3638257"/>
                <a:gridCol w="2719725"/>
              </a:tblGrid>
              <a:tr h="530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Бюджетные организации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138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Сельское хозяйство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63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Не работающие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27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Студенты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34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3027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Школьники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96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721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  <a:cs typeface="Times New Roman"/>
                        </a:rPr>
                        <a:t>Дети дошкольного возраста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2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202112639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214290"/>
            <a:ext cx="6631540" cy="1000132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Водоснабжение</a:t>
            </a:r>
            <a:endParaRPr lang="ru-RU" dirty="0">
              <a:latin typeface="Comic Sans MS" pitchFamily="66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1428736"/>
          <a:ext cx="7358114" cy="4077066"/>
        </p:xfrm>
        <a:graphic>
          <a:graphicData uri="http://schemas.openxmlformats.org/drawingml/2006/table">
            <a:tbl>
              <a:tblPr/>
              <a:tblGrid>
                <a:gridCol w="4929936"/>
                <a:gridCol w="2428178"/>
              </a:tblGrid>
              <a:tr h="13508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Зарплата за </a:t>
                      </a:r>
                      <a:r>
                        <a:rPr lang="ru-RU" sz="3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закачку </a:t>
                      </a: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воды  операторам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77496,00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Электроэнергия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274439,00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Декларация по водному налогу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1417,00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Всего: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</a:rPr>
                        <a:t>353352,00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462680231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3116"/>
            <a:ext cx="9144000" cy="135732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Электроснабжение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2686467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605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"/>
          <a:ext cx="9144001" cy="6857992"/>
        </p:xfrm>
        <a:graphic>
          <a:graphicData uri="http://schemas.openxmlformats.org/drawingml/2006/table">
            <a:tbl>
              <a:tblPr/>
              <a:tblGrid>
                <a:gridCol w="3191581"/>
                <a:gridCol w="3401554"/>
                <a:gridCol w="2550866"/>
              </a:tblGrid>
              <a:tr h="45121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i="1" kern="1200" dirty="0">
                          <a:solidFill>
                            <a:srgbClr val="00B0F0"/>
                          </a:solidFill>
                          <a:latin typeface="Times New Roman"/>
                          <a:ea typeface="Times New Roman"/>
                        </a:rPr>
                        <a:t>Уличное освещение  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2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2015 </a:t>
                      </a:r>
                      <a:endParaRPr lang="ru-RU" sz="2400" b="1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Январь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5904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4881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Февраль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4110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4450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Март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3682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3711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Апрель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3386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3127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Май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1968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2171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Июнь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1801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1945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Июль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1998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1745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Август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1924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1557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Сентябрь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2751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2780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Октябрь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3669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3131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Ноябрь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4102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3829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Декабрь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4364</a:t>
                      </a:r>
                      <a:r>
                        <a:rPr lang="ru-RU" sz="2400" kern="12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>
                          <a:latin typeface="Times New Roman"/>
                          <a:ea typeface="Times New Roman"/>
                        </a:rPr>
                        <a:t>3023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Всего:</a:t>
                      </a:r>
                      <a:r>
                        <a:rPr lang="ru-RU" sz="2400" u="sng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kern="12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39 659  Квт</a:t>
                      </a:r>
                      <a:r>
                        <a:rPr lang="ru-RU" sz="2400" u="sng" kern="120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36 350 </a:t>
                      </a:r>
                      <a:r>
                        <a:rPr lang="ru-RU" sz="2400" b="1" u="sng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Квт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Референдум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6" y="1935162"/>
          <a:ext cx="8501124" cy="26368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5281"/>
                <a:gridCol w="2125281"/>
                <a:gridCol w="2125281"/>
                <a:gridCol w="2125281"/>
              </a:tblGrid>
              <a:tr h="1763466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73380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2016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367 500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1 470 000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1 837 500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щебеночного покрытия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ул. Галии Кайбицкой в селе Малые Кайбицы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общую сумму 714 233,75 р.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5165.jpg"/>
          <p:cNvPicPr>
            <a:picLocks noGrp="1" noChangeAspect="1"/>
          </p:cNvPicPr>
          <p:nvPr>
            <p:ph idx="1"/>
          </p:nvPr>
        </p:nvPicPr>
        <p:blipFill>
          <a:blip r:embed="rId2"/>
          <a:srcRect t="41667"/>
          <a:stretch>
            <a:fillRect/>
          </a:stretch>
        </p:blipFill>
        <p:spPr>
          <a:xfrm>
            <a:off x="-1" y="0"/>
            <a:ext cx="9144017" cy="4214818"/>
          </a:xfrm>
        </p:spPr>
      </p:pic>
      <p:sp>
        <p:nvSpPr>
          <p:cNvPr id="7" name="TextBox 6"/>
          <p:cNvSpPr txBox="1"/>
          <p:nvPr/>
        </p:nvSpPr>
        <p:spPr>
          <a:xfrm>
            <a:off x="4000496" y="6072206"/>
            <a:ext cx="446157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Подрядчик: ООО «Тайфун»</a:t>
            </a:r>
            <a:endParaRPr lang="ru-RU" sz="2400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724912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Устройство щебеночного покрытия возле труб по всем улицам села Малые Кайбицы на общую сумму 10 766,25 р.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785818"/>
          </a:xfrm>
        </p:spPr>
        <p:txBody>
          <a:bodyPr>
            <a:noAutofit/>
          </a:bodyPr>
          <a:lstStyle/>
          <a:p>
            <a:pPr algn="ctr"/>
            <a:endParaRPr lang="ru-RU" sz="28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6" name="Содержимое 5" descr="DSC024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5868" t="17902" r="2350" b="18626"/>
          <a:stretch>
            <a:fillRect/>
          </a:stretch>
        </p:blipFill>
        <p:spPr>
          <a:xfrm>
            <a:off x="0" y="0"/>
            <a:ext cx="9144000" cy="4857760"/>
          </a:xfrm>
        </p:spPr>
      </p:pic>
      <p:sp>
        <p:nvSpPr>
          <p:cNvPr id="7" name="TextBox 6"/>
          <p:cNvSpPr txBox="1"/>
          <p:nvPr/>
        </p:nvSpPr>
        <p:spPr>
          <a:xfrm>
            <a:off x="714348" y="5000636"/>
            <a:ext cx="799384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Зимняя очистка дорог с. Малые Кайбицы от снега на сумму  15 000 руб.</a:t>
            </a:r>
            <a:endParaRPr lang="ru-RU" sz="32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785786" y="6143644"/>
            <a:ext cx="77867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229600" cy="107157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Ремонт и ограждение водонапорной башни с. Малые Кайбицы</a:t>
            </a:r>
            <a:b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на общую сумму  112 500 тыс. </a:t>
            </a:r>
            <a:r>
              <a:rPr lang="ru-RU" sz="20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руб</a:t>
            </a:r>
            <a:endParaRPr lang="ru-RU" sz="2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5072074"/>
            <a:ext cx="8229600" cy="1571636"/>
          </a:xfrm>
        </p:spPr>
        <p:txBody>
          <a:bodyPr>
            <a:normAutofit fontScale="775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sz="1800" dirty="0" smtClean="0"/>
              <a:t>Подрядчик: КФХ Зиннуров </a:t>
            </a:r>
            <a:r>
              <a:rPr lang="ru-RU" sz="1800" dirty="0" err="1" smtClean="0"/>
              <a:t>Фарид</a:t>
            </a:r>
            <a:r>
              <a:rPr lang="ru-RU" sz="1800" dirty="0" smtClean="0"/>
              <a:t> Рашитович</a:t>
            </a:r>
          </a:p>
          <a:p>
            <a:endParaRPr lang="ru-RU" dirty="0"/>
          </a:p>
        </p:txBody>
      </p:sp>
      <p:pic>
        <p:nvPicPr>
          <p:cNvPr id="7" name="Рисунок 6" descr="DSC02006.JPG"/>
          <p:cNvPicPr>
            <a:picLocks noChangeAspect="1"/>
          </p:cNvPicPr>
          <p:nvPr/>
        </p:nvPicPr>
        <p:blipFill>
          <a:blip r:embed="rId3" cstate="print"/>
          <a:srcRect l="7031" t="25000"/>
          <a:stretch>
            <a:fillRect/>
          </a:stretch>
        </p:blipFill>
        <p:spPr>
          <a:xfrm>
            <a:off x="0" y="0"/>
            <a:ext cx="9144000" cy="5143512"/>
          </a:xfrm>
          <a:prstGeom prst="rect">
            <a:avLst/>
          </a:prstGeom>
          <a:effectLst>
            <a:softEdge rad="12700"/>
          </a:effectLst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земельного налога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675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57200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Ремонт уличного освещения</a:t>
            </a:r>
            <a:br>
              <a:rPr lang="ru-RU" sz="2000" dirty="0" smtClean="0"/>
            </a:br>
            <a:r>
              <a:rPr lang="ru-RU" sz="2000" dirty="0" smtClean="0"/>
              <a:t> с. Малые Кайбицы на общую сумму 5000  руб.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357826"/>
            <a:ext cx="7686700" cy="92869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                             </a:t>
            </a:r>
          </a:p>
          <a:p>
            <a:pPr algn="r">
              <a:buNone/>
            </a:pPr>
            <a:endParaRPr lang="ru-RU" sz="1600" dirty="0" smtClean="0"/>
          </a:p>
          <a:p>
            <a:pPr algn="r">
              <a:buNone/>
            </a:pPr>
            <a:r>
              <a:rPr lang="ru-RU" sz="6200" dirty="0" smtClean="0"/>
              <a:t>Работу выполнил: Низамов Рафаэль</a:t>
            </a:r>
            <a:endParaRPr lang="ru-RU" sz="6200" dirty="0"/>
          </a:p>
        </p:txBody>
      </p:sp>
      <p:pic>
        <p:nvPicPr>
          <p:cNvPr id="5" name="Рисунок 4" descr="po-nocham-v-shesti-derevnyakh-volotovskogo-rajona-ne-goryat-fonari.jpg"/>
          <p:cNvPicPr>
            <a:picLocks noChangeAspect="1"/>
          </p:cNvPicPr>
          <p:nvPr/>
        </p:nvPicPr>
        <p:blipFill>
          <a:blip r:embed="rId2"/>
          <a:srcRect r="15624" b="23622"/>
          <a:stretch>
            <a:fillRect/>
          </a:stretch>
        </p:blipFill>
        <p:spPr>
          <a:xfrm>
            <a:off x="0" y="-357214"/>
            <a:ext cx="9144000" cy="5357849"/>
          </a:xfrm>
          <a:prstGeom prst="rect">
            <a:avLst/>
          </a:prstGeo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214950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Ремонт ограждения татарского кладбища  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Берлибаш на общую сумму 177 500  руб.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оргаждение тат кл Берлибаш.JPG"/>
          <p:cNvPicPr>
            <a:picLocks noGrp="1" noChangeAspect="1"/>
          </p:cNvPicPr>
          <p:nvPr>
            <p:ph idx="1"/>
          </p:nvPr>
        </p:nvPicPr>
        <p:blipFill>
          <a:blip r:embed="rId2"/>
          <a:srcRect t="20290" r="8695" b="9823"/>
          <a:stretch>
            <a:fillRect/>
          </a:stretch>
        </p:blipFill>
        <p:spPr>
          <a:xfrm>
            <a:off x="0" y="0"/>
            <a:ext cx="9144000" cy="5249335"/>
          </a:xfrm>
        </p:spPr>
      </p:pic>
      <p:sp>
        <p:nvSpPr>
          <p:cNvPr id="9" name="TextBox 8"/>
          <p:cNvSpPr txBox="1"/>
          <p:nvPr/>
        </p:nvSpPr>
        <p:spPr>
          <a:xfrm>
            <a:off x="1928794" y="6357958"/>
            <a:ext cx="65971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Подрядчик: ООО «</a:t>
            </a:r>
            <a:r>
              <a:rPr lang="ru-RU" dirty="0" err="1" smtClean="0"/>
              <a:t>Заман</a:t>
            </a:r>
            <a:r>
              <a:rPr lang="ru-RU" dirty="0" smtClean="0"/>
              <a:t>» </a:t>
            </a:r>
            <a:r>
              <a:rPr lang="ru-RU" dirty="0" err="1" smtClean="0"/>
              <a:t>Залялиев</a:t>
            </a:r>
            <a:r>
              <a:rPr lang="ru-RU" dirty="0" smtClean="0"/>
              <a:t> </a:t>
            </a:r>
            <a:r>
              <a:rPr lang="ru-RU" dirty="0" err="1" smtClean="0"/>
              <a:t>Равиль</a:t>
            </a:r>
            <a:r>
              <a:rPr lang="ru-RU" dirty="0" smtClean="0"/>
              <a:t> Гарафутдинович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очистка кл рус Берлибаш.JPG"/>
          <p:cNvPicPr>
            <a:picLocks noGrp="1" noChangeAspect="1"/>
          </p:cNvPicPr>
          <p:nvPr>
            <p:ph idx="1"/>
          </p:nvPr>
        </p:nvPicPr>
        <p:blipFill>
          <a:blip r:embed="rId2"/>
          <a:srcRect t="15480" b="7120"/>
          <a:stretch>
            <a:fillRect/>
          </a:stretch>
        </p:blipFill>
        <p:spPr>
          <a:xfrm>
            <a:off x="0" y="0"/>
            <a:ext cx="9144000" cy="5000636"/>
          </a:xfrm>
        </p:spPr>
      </p:pic>
      <p:sp>
        <p:nvSpPr>
          <p:cNvPr id="9" name="TextBox 8"/>
          <p:cNvSpPr txBox="1"/>
          <p:nvPr/>
        </p:nvSpPr>
        <p:spPr>
          <a:xfrm>
            <a:off x="500034" y="5000636"/>
            <a:ext cx="8001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Очистка территории русского кладбища</a:t>
            </a:r>
          </a:p>
          <a:p>
            <a:pPr algn="ctr"/>
            <a:r>
              <a:rPr lang="ru-RU" sz="2400" dirty="0" smtClean="0"/>
              <a:t> с. Берлибаш на общую сумму  20 000 руб.</a:t>
            </a:r>
            <a:endParaRPr lang="ru-RU" sz="2400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214678" y="6215082"/>
            <a:ext cx="55721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ус кладб Берлибаш.jpg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5357826"/>
          </a:xfrm>
        </p:spPr>
      </p:pic>
      <p:sp>
        <p:nvSpPr>
          <p:cNvPr id="5" name="TextBox 4"/>
          <p:cNvSpPr txBox="1"/>
          <p:nvPr/>
        </p:nvSpPr>
        <p:spPr>
          <a:xfrm>
            <a:off x="428596" y="5429264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Ремонт ограждения русского кладбища </a:t>
            </a:r>
          </a:p>
          <a:p>
            <a:pPr algn="ctr"/>
            <a:r>
              <a:rPr lang="ru-RU" dirty="0" smtClean="0"/>
              <a:t>с. Берлибаш на общую сумму 75 000 тыс. руб.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857356" y="6286520"/>
            <a:ext cx="7097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Подрядчик: ООО «Лидер» </a:t>
            </a:r>
            <a:r>
              <a:rPr lang="ru-RU" dirty="0" err="1" smtClean="0"/>
              <a:t>Залялутдинов</a:t>
            </a:r>
            <a:r>
              <a:rPr lang="ru-RU" dirty="0" smtClean="0"/>
              <a:t> Ильшат </a:t>
            </a:r>
            <a:r>
              <a:rPr lang="ru-RU" dirty="0" err="1" smtClean="0"/>
              <a:t>Гайфутдинович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785786" y="5000636"/>
            <a:ext cx="742955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Ремонт уличного освещения с. Берлибаш  </a:t>
            </a:r>
          </a:p>
          <a:p>
            <a:pPr algn="ctr"/>
            <a:r>
              <a:rPr lang="ru-RU" sz="2400" dirty="0" smtClean="0"/>
              <a:t>на общую сумму  12 500 руб.</a:t>
            </a:r>
            <a:endParaRPr lang="ru-RU" sz="2400" dirty="0"/>
          </a:p>
        </p:txBody>
      </p:sp>
      <p:sp>
        <p:nvSpPr>
          <p:cNvPr id="12" name="TextBox 11"/>
          <p:cNvSpPr txBox="1"/>
          <p:nvPr/>
        </p:nvSpPr>
        <p:spPr>
          <a:xfrm>
            <a:off x="4000496" y="6215082"/>
            <a:ext cx="40003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Работу выполнил: Низамов Рафаэль</a:t>
            </a:r>
            <a:endParaRPr lang="ru-RU" dirty="0"/>
          </a:p>
        </p:txBody>
      </p:sp>
      <p:pic>
        <p:nvPicPr>
          <p:cNvPr id="14" name="Содержимое 13" descr="IMG_20160320_11174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072074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47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-64" y="0"/>
            <a:ext cx="9144064" cy="4929198"/>
          </a:xfrm>
        </p:spPr>
      </p:pic>
      <p:sp>
        <p:nvSpPr>
          <p:cNvPr id="7" name="TextBox 6"/>
          <p:cNvSpPr txBox="1"/>
          <p:nvPr/>
        </p:nvSpPr>
        <p:spPr>
          <a:xfrm flipH="1">
            <a:off x="928662" y="5072074"/>
            <a:ext cx="77867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/>
              <a:t>Зимняя очистка  дорог от снега с. Берлибаш  на общую сумму 12 500 руб.</a:t>
            </a:r>
            <a:endParaRPr lang="ru-RU" sz="24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1714480" y="6215082"/>
            <a:ext cx="707233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61021_130502.jpg"/>
          <p:cNvPicPr>
            <a:picLocks noGrp="1" noChangeAspect="1"/>
          </p:cNvPicPr>
          <p:nvPr>
            <p:ph idx="1"/>
          </p:nvPr>
        </p:nvPicPr>
        <p:blipFill>
          <a:blip r:embed="rId2"/>
          <a:srcRect r="1539"/>
          <a:stretch>
            <a:fillRect/>
          </a:stretch>
        </p:blipFill>
        <p:spPr>
          <a:xfrm>
            <a:off x="0" y="0"/>
            <a:ext cx="9144000" cy="5286388"/>
          </a:xfrm>
        </p:spPr>
      </p:pic>
      <p:sp>
        <p:nvSpPr>
          <p:cNvPr id="5" name="TextBox 4"/>
          <p:cNvSpPr txBox="1"/>
          <p:nvPr/>
        </p:nvSpPr>
        <p:spPr>
          <a:xfrm>
            <a:off x="-357222" y="5429264"/>
            <a:ext cx="1018455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Установление пожарных гидрантов с. Берлибаш</a:t>
            </a:r>
          </a:p>
          <a:p>
            <a:pPr algn="ctr"/>
            <a:r>
              <a:rPr lang="ru-RU" sz="2000" b="1" dirty="0" smtClean="0"/>
              <a:t> 2 шт. на общую сумму 75 000 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928894" y="6357958"/>
            <a:ext cx="621510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Татар кладб Эбалаков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857760"/>
          </a:xfrm>
        </p:spPr>
      </p:pic>
      <p:sp>
        <p:nvSpPr>
          <p:cNvPr id="5" name="TextBox 4"/>
          <p:cNvSpPr txBox="1"/>
          <p:nvPr/>
        </p:nvSpPr>
        <p:spPr>
          <a:xfrm>
            <a:off x="785786" y="4929198"/>
            <a:ext cx="707236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Ремонт ограждения татарского кладбища  с. Эбалаково на общую сумму  45 000 руб.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6215082"/>
            <a:ext cx="73580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Подрядчик: ООО «Лидер» </a:t>
            </a:r>
            <a:r>
              <a:rPr lang="ru-RU" dirty="0" err="1" smtClean="0"/>
              <a:t>Залялутдинов</a:t>
            </a:r>
            <a:r>
              <a:rPr lang="ru-RU" dirty="0" smtClean="0"/>
              <a:t> Ильшат </a:t>
            </a:r>
            <a:r>
              <a:rPr lang="ru-RU" dirty="0" err="1" smtClean="0"/>
              <a:t>Гайфутдинович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285984" y="485776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b="1" dirty="0" smtClean="0"/>
              <a:t>Ремонт ограждения русского кладбища  с. Эбалаково на общую сумму  120 000 руб.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6215082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Подрядчик: ООО «Лидер» </a:t>
            </a:r>
            <a:r>
              <a:rPr lang="ru-RU" dirty="0" err="1" smtClean="0"/>
              <a:t>Залялутдинов</a:t>
            </a:r>
            <a:r>
              <a:rPr lang="ru-RU" dirty="0" smtClean="0"/>
              <a:t> Ильшат </a:t>
            </a:r>
            <a:r>
              <a:rPr lang="ru-RU" dirty="0" err="1" smtClean="0"/>
              <a:t>Гайфутдинович</a:t>
            </a:r>
            <a:endParaRPr lang="ru-RU" dirty="0"/>
          </a:p>
        </p:txBody>
      </p:sp>
      <p:pic>
        <p:nvPicPr>
          <p:cNvPr id="8" name="Содержимое 7" descr="кладбище эбалаково 20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85776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57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17293"/>
          <a:stretch>
            <a:fillRect/>
          </a:stretch>
        </p:blipFill>
        <p:spPr>
          <a:xfrm>
            <a:off x="0" y="0"/>
            <a:ext cx="9144000" cy="5214950"/>
          </a:xfrm>
        </p:spPr>
      </p:pic>
      <p:sp>
        <p:nvSpPr>
          <p:cNvPr id="5" name="TextBox 4"/>
          <p:cNvSpPr txBox="1"/>
          <p:nvPr/>
        </p:nvSpPr>
        <p:spPr>
          <a:xfrm>
            <a:off x="25414" y="5357826"/>
            <a:ext cx="91700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Ремонт моста с приобретением необходимых материалов на общую сумму 117 500 руб.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604150" y="6143644"/>
            <a:ext cx="553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Работу выполнил: Хикматуллин Рустам Талгатович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налога на имущество</a:t>
            </a:r>
            <a:endParaRPr lang="ru-RU" sz="4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229600" cy="4967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Содержимое 6" descr="20161209_113200.jpg"/>
          <p:cNvPicPr>
            <a:picLocks noGrp="1" noChangeAspect="1"/>
          </p:cNvPicPr>
          <p:nvPr>
            <p:ph idx="1"/>
          </p:nvPr>
        </p:nvPicPr>
        <p:blipFill>
          <a:blip r:embed="rId2"/>
          <a:srcRect t="27535" r="6780"/>
          <a:stretch>
            <a:fillRect/>
          </a:stretch>
        </p:blipFill>
        <p:spPr>
          <a:xfrm>
            <a:off x="0" y="0"/>
            <a:ext cx="4786314" cy="5286388"/>
          </a:xfrm>
        </p:spPr>
      </p:pic>
      <p:pic>
        <p:nvPicPr>
          <p:cNvPr id="8" name="Рисунок 7" descr="20161209_113132.jpg"/>
          <p:cNvPicPr>
            <a:picLocks noChangeAspect="1"/>
          </p:cNvPicPr>
          <p:nvPr/>
        </p:nvPicPr>
        <p:blipFill>
          <a:blip r:embed="rId3"/>
          <a:srcRect t="16666" b="6250"/>
          <a:stretch>
            <a:fillRect/>
          </a:stretch>
        </p:blipFill>
        <p:spPr>
          <a:xfrm>
            <a:off x="4786314" y="0"/>
            <a:ext cx="4357686" cy="5286388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42461" y="5357826"/>
            <a:ext cx="89015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Ремонт водопровода с. Эбалаково на общую сумму  50 000 руб.</a:t>
            </a:r>
            <a:endParaRPr lang="ru-RU" sz="2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857356" y="6072206"/>
            <a:ext cx="72866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51027_1115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14290"/>
            <a:ext cx="9144000" cy="4643446"/>
          </a:xfrm>
        </p:spPr>
      </p:pic>
      <p:sp>
        <p:nvSpPr>
          <p:cNvPr id="5" name="TextBox 4"/>
          <p:cNvSpPr txBox="1"/>
          <p:nvPr/>
        </p:nvSpPr>
        <p:spPr>
          <a:xfrm>
            <a:off x="285720" y="4786322"/>
            <a:ext cx="89515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Ремонт ограждения кладбища д. Мурза Берлибаш  на общую сумму 12 500 руб.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886" y="6143644"/>
            <a:ext cx="73581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Подрядчик: ООО «Лидер» </a:t>
            </a:r>
            <a:r>
              <a:rPr lang="ru-RU" dirty="0" err="1" smtClean="0"/>
              <a:t>Залялутдинов</a:t>
            </a:r>
            <a:r>
              <a:rPr lang="ru-RU" dirty="0" smtClean="0"/>
              <a:t> Ильшат </a:t>
            </a:r>
            <a:r>
              <a:rPr lang="ru-RU" dirty="0" err="1" smtClean="0"/>
              <a:t>Гайфутдинович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14884"/>
            <a:ext cx="8229600" cy="785818"/>
          </a:xfrm>
        </p:spPr>
        <p:txBody>
          <a:bodyPr>
            <a:normAutofit/>
          </a:bodyPr>
          <a:lstStyle/>
          <a:p>
            <a:pPr algn="ctr"/>
            <a:r>
              <a:rPr lang="ru-RU" sz="2000" b="1" dirty="0" smtClean="0"/>
              <a:t>Ремонт уличного освещения д. Мурза Берлибаш</a:t>
            </a:r>
            <a:br>
              <a:rPr lang="ru-RU" sz="2000" b="1" dirty="0" smtClean="0"/>
            </a:br>
            <a:r>
              <a:rPr lang="ru-RU" sz="2000" b="1" dirty="0" smtClean="0"/>
              <a:t> на общую сумму  77 500 руб.</a:t>
            </a:r>
            <a:endParaRPr lang="ru-RU" sz="2000" b="1" dirty="0"/>
          </a:p>
        </p:txBody>
      </p:sp>
      <p:pic>
        <p:nvPicPr>
          <p:cNvPr id="4" name="Содержимое 9" descr="DSC0245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r="24211" b="52281"/>
          <a:stretch>
            <a:fillRect/>
          </a:stretch>
        </p:blipFill>
        <p:spPr>
          <a:xfrm>
            <a:off x="0" y="0"/>
            <a:ext cx="9144000" cy="4674670"/>
          </a:xfrm>
        </p:spPr>
      </p:pic>
      <p:sp>
        <p:nvSpPr>
          <p:cNvPr id="6" name="Прямоугольник 5"/>
          <p:cNvSpPr/>
          <p:nvPr/>
        </p:nvSpPr>
        <p:spPr>
          <a:xfrm>
            <a:off x="4572000" y="5929330"/>
            <a:ext cx="39751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Работу выполнил: Низамов Рафаэль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00636"/>
            <a:ext cx="8229600" cy="714380"/>
          </a:xfrm>
        </p:spPr>
        <p:txBody>
          <a:bodyPr>
            <a:normAutofit/>
          </a:bodyPr>
          <a:lstStyle/>
          <a:p>
            <a:pPr algn="ctr"/>
            <a:r>
              <a:rPr lang="ru-RU" sz="1800" dirty="0" smtClean="0">
                <a:solidFill>
                  <a:schemeClr val="tx1"/>
                </a:solidFill>
                <a:latin typeface="+mn-lt"/>
              </a:rPr>
              <a:t>Ремонт и ограждение водонапорной башни в д. Мурза Берлибаш</a:t>
            </a:r>
            <a:br>
              <a:rPr lang="ru-RU" sz="1800" dirty="0" smtClean="0">
                <a:solidFill>
                  <a:schemeClr val="tx1"/>
                </a:solidFill>
                <a:latin typeface="+mn-lt"/>
              </a:rPr>
            </a:br>
            <a:r>
              <a:rPr lang="ru-RU" sz="1800" dirty="0" smtClean="0">
                <a:solidFill>
                  <a:schemeClr val="tx1"/>
                </a:solidFill>
                <a:latin typeface="+mn-lt"/>
              </a:rPr>
              <a:t> на общую сумму  110 000 руб</a:t>
            </a:r>
            <a:r>
              <a:rPr lang="ru-RU" sz="1800" dirty="0" smtClean="0">
                <a:latin typeface="+mn-lt"/>
              </a:rPr>
              <a:t>.</a:t>
            </a:r>
            <a:endParaRPr lang="ru-RU" sz="1800" dirty="0">
              <a:latin typeface="+mn-lt"/>
            </a:endParaRPr>
          </a:p>
        </p:txBody>
      </p:sp>
      <p:pic>
        <p:nvPicPr>
          <p:cNvPr id="4" name="Содержимое 3" descr="мурза Башня ограждение 201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357214"/>
            <a:ext cx="9144000" cy="5429264"/>
          </a:xfrm>
        </p:spPr>
      </p:pic>
      <p:sp>
        <p:nvSpPr>
          <p:cNvPr id="5" name="Прямоугольник 4"/>
          <p:cNvSpPr/>
          <p:nvPr/>
        </p:nvSpPr>
        <p:spPr>
          <a:xfrm>
            <a:off x="2786050" y="6143644"/>
            <a:ext cx="60722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Работу выполнил: Хикматуллин Рустам Талгатович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IMG_20161021_130451.jpg"/>
          <p:cNvPicPr>
            <a:picLocks noGrp="1" noChangeAspect="1"/>
          </p:cNvPicPr>
          <p:nvPr>
            <p:ph idx="1"/>
          </p:nvPr>
        </p:nvPicPr>
        <p:blipFill>
          <a:blip r:embed="rId3"/>
          <a:srcRect l="17088" t="14647"/>
          <a:stretch>
            <a:fillRect/>
          </a:stretch>
        </p:blipFill>
        <p:spPr>
          <a:xfrm>
            <a:off x="0" y="0"/>
            <a:ext cx="9144000" cy="5072098"/>
          </a:xfrm>
        </p:spPr>
      </p:pic>
      <p:sp>
        <p:nvSpPr>
          <p:cNvPr id="9" name="Прямоугольник 8"/>
          <p:cNvSpPr/>
          <p:nvPr/>
        </p:nvSpPr>
        <p:spPr>
          <a:xfrm>
            <a:off x="785786" y="5072074"/>
            <a:ext cx="700092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/>
              <a:t>Установление пожарных гидрантов д. Мурза  Берлибаш</a:t>
            </a:r>
          </a:p>
          <a:p>
            <a:pPr algn="ctr"/>
            <a:r>
              <a:rPr lang="ru-RU" b="1" dirty="0" smtClean="0"/>
              <a:t>на общую сумму 75 000 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714596" y="6143644"/>
            <a:ext cx="64294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buNone/>
            </a:pPr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Вопросы местного значения, осуществляемые с привлечением средств самообложения выдвинутые на референдуме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Ремонт ограждения татарского кладбища  в селе Берлибаш</a:t>
            </a:r>
          </a:p>
          <a:p>
            <a:r>
              <a:rPr lang="ru-RU" dirty="0" smtClean="0"/>
              <a:t>Ремонт уличного освещения в селе Берлибаш</a:t>
            </a:r>
          </a:p>
          <a:p>
            <a:r>
              <a:rPr lang="ru-RU" dirty="0" smtClean="0"/>
              <a:t>Зимняя очистка дорог от снега  в селе Берлибаш</a:t>
            </a:r>
          </a:p>
          <a:p>
            <a:r>
              <a:rPr lang="ru-RU" dirty="0" smtClean="0"/>
              <a:t>Строительство   детской площадки в селе Берлибаш</a:t>
            </a:r>
          </a:p>
          <a:p>
            <a:r>
              <a:rPr lang="ru-RU" dirty="0" smtClean="0"/>
              <a:t>Благоустройство придорожных полос  в селе Берлибаш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r>
              <a:rPr lang="ru-RU" dirty="0" smtClean="0"/>
              <a:t>Ремонт уличного освещения в селе Малые Кайбицы</a:t>
            </a:r>
          </a:p>
          <a:p>
            <a:r>
              <a:rPr lang="ru-RU" dirty="0" smtClean="0"/>
              <a:t>Зимняя очистка дорог от снега  в селе Малые Кайбицы</a:t>
            </a:r>
          </a:p>
          <a:p>
            <a:r>
              <a:rPr lang="ru-RU" dirty="0" smtClean="0"/>
              <a:t>Строительство моста  пешеходного в селе Малые Кайбицы ул. Центральная /длина  24 </a:t>
            </a:r>
            <a:r>
              <a:rPr lang="ru-RU" dirty="0" err="1" smtClean="0"/>
              <a:t>метр,ширина</a:t>
            </a:r>
            <a:r>
              <a:rPr lang="ru-RU" dirty="0" smtClean="0"/>
              <a:t> 1,5 метр/</a:t>
            </a:r>
          </a:p>
          <a:p>
            <a:r>
              <a:rPr lang="ru-RU" dirty="0" smtClean="0"/>
              <a:t>Устройство щебеночного покрытия  </a:t>
            </a:r>
            <a:r>
              <a:rPr lang="ru-RU" dirty="0" err="1" smtClean="0"/>
              <a:t>ул</a:t>
            </a:r>
            <a:r>
              <a:rPr lang="ru-RU" dirty="0" smtClean="0"/>
              <a:t> Озерная  330 метр  в селе Малые Кайбицы</a:t>
            </a:r>
          </a:p>
          <a:p>
            <a:r>
              <a:rPr lang="ru-RU" dirty="0" smtClean="0"/>
              <a:t>Благоустройство придорожных полос  в селе Малые Кайбицы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r>
              <a:rPr lang="ru-RU" dirty="0" smtClean="0"/>
              <a:t>Ремонт уличного освещения в селе Эбалаково</a:t>
            </a:r>
          </a:p>
          <a:p>
            <a:r>
              <a:rPr lang="ru-RU" dirty="0" smtClean="0"/>
              <a:t>Зимняя очистка дорог от снега  в селе Эбалаково</a:t>
            </a:r>
          </a:p>
          <a:p>
            <a:r>
              <a:rPr lang="ru-RU" dirty="0" smtClean="0"/>
              <a:t>Ремонт и ограждение водонапорной башни в селе Эбалаково</a:t>
            </a:r>
          </a:p>
          <a:p>
            <a:r>
              <a:rPr lang="ru-RU" dirty="0" smtClean="0"/>
              <a:t>Очистка пруда  в селе Эбалаково</a:t>
            </a:r>
          </a:p>
          <a:p>
            <a:r>
              <a:rPr lang="ru-RU" dirty="0" smtClean="0"/>
              <a:t>Благоустройство придорожных полос  в селе Эбалаково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960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ru-RU" dirty="0" smtClean="0"/>
              <a:t>Ремонт уличного освещения в деревне Мурза Берлибаш</a:t>
            </a:r>
          </a:p>
          <a:p>
            <a:r>
              <a:rPr lang="ru-RU" dirty="0" smtClean="0"/>
              <a:t>Зимняя очистка дорог от снега  в деревне Мурза Берлибаш</a:t>
            </a:r>
          </a:p>
          <a:p>
            <a:r>
              <a:rPr lang="ru-RU" dirty="0" smtClean="0"/>
              <a:t>Ремонт родника  в деревне  Мурза Берлибаш</a:t>
            </a:r>
          </a:p>
          <a:p>
            <a:r>
              <a:rPr lang="ru-RU" dirty="0" smtClean="0"/>
              <a:t>Благоустройство придорожных полос  в деревне Мурза Берлибаш</a:t>
            </a:r>
          </a:p>
          <a:p>
            <a:r>
              <a:rPr lang="ru-RU" dirty="0" smtClean="0"/>
              <a:t>Замена глубинного насоса  в деревне Мурза Берлибаш</a:t>
            </a:r>
          </a:p>
          <a:p>
            <a:r>
              <a:rPr lang="ru-RU" dirty="0" smtClean="0"/>
              <a:t>Ремонт водопровода  в деревне  Мурза Берлибаш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800636" cy="1000132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БЛАГОУСТРОЙСТВО</a:t>
            </a:r>
            <a:endParaRPr lang="ru-RU" dirty="0"/>
          </a:p>
        </p:txBody>
      </p:sp>
      <p:pic>
        <p:nvPicPr>
          <p:cNvPr id="8" name="Содержимое 7" descr="DSC0177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214422"/>
            <a:ext cx="7141134" cy="5355850"/>
          </a:xfrm>
        </p:spPr>
      </p:pic>
    </p:spTree>
    <p:extLst>
      <p:ext uri="{BB962C8B-B14F-4D97-AF65-F5344CB8AC3E}">
        <p14:creationId xmlns="" xmlns:p14="http://schemas.microsoft.com/office/powerpoint/2010/main" val="2369903491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подоходного налога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14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0427_132559.jpg"/>
          <p:cNvPicPr>
            <a:picLocks noGrp="1" noChangeAspect="1"/>
          </p:cNvPicPr>
          <p:nvPr>
            <p:ph idx="1"/>
          </p:nvPr>
        </p:nvPicPr>
        <p:blipFill>
          <a:blip r:embed="rId2"/>
          <a:srcRect l="23566" t="3110"/>
          <a:stretch>
            <a:fillRect/>
          </a:stretch>
        </p:blipFill>
        <p:spPr>
          <a:xfrm>
            <a:off x="-73578" y="-1"/>
            <a:ext cx="9217578" cy="7028925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60710_12555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37532" y="0"/>
            <a:ext cx="9381532" cy="6858000"/>
          </a:xfrm>
        </p:spPr>
      </p:pic>
      <p:sp>
        <p:nvSpPr>
          <p:cNvPr id="5" name="TextBox 4"/>
          <p:cNvSpPr txBox="1"/>
          <p:nvPr/>
        </p:nvSpPr>
        <p:spPr>
          <a:xfrm>
            <a:off x="142844" y="6215082"/>
            <a:ext cx="51283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Двор Кротовой Александры село Берлибаш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160601_09441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TFctGCGUV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XpmIRQT5_yw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160409_0941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sndAc>
      <p:endSnd/>
    </p:sndAc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7ey51Zx4hm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72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138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аренды имущества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208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Зеркало Эбалаково - коп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3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Рисунок1.jpg"/>
          <p:cNvPicPr>
            <a:picLocks noGrp="1" noChangeAspect="1"/>
          </p:cNvPicPr>
          <p:nvPr>
            <p:ph idx="1"/>
          </p:nvPr>
        </p:nvPicPr>
        <p:blipFill>
          <a:blip r:embed="rId2"/>
          <a:srcRect t="21917" b="5479"/>
          <a:stretch>
            <a:fillRect/>
          </a:stretch>
        </p:blipFill>
        <p:spPr>
          <a:xfrm>
            <a:off x="500034" y="0"/>
            <a:ext cx="3643305" cy="3979619"/>
          </a:xfrm>
        </p:spPr>
      </p:pic>
      <p:pic>
        <p:nvPicPr>
          <p:cNvPr id="9" name="Рисунок 8" descr="берлибаш озеро.JPG"/>
          <p:cNvPicPr>
            <a:picLocks noChangeAspect="1"/>
          </p:cNvPicPr>
          <p:nvPr/>
        </p:nvPicPr>
        <p:blipFill>
          <a:blip r:embed="rId3"/>
          <a:srcRect t="33825" r="46437"/>
          <a:stretch>
            <a:fillRect/>
          </a:stretch>
        </p:blipFill>
        <p:spPr>
          <a:xfrm>
            <a:off x="5214942" y="0"/>
            <a:ext cx="3286116" cy="4000504"/>
          </a:xfrm>
          <a:prstGeom prst="rect">
            <a:avLst/>
          </a:prstGeom>
        </p:spPr>
      </p:pic>
      <p:pic>
        <p:nvPicPr>
          <p:cNvPr id="10" name="Рисунок 9" descr="20160212_140514.jpg"/>
          <p:cNvPicPr>
            <a:picLocks noChangeAspect="1"/>
          </p:cNvPicPr>
          <p:nvPr/>
        </p:nvPicPr>
        <p:blipFill>
          <a:blip r:embed="rId4" cstate="print"/>
          <a:srcRect t="12088"/>
          <a:stretch>
            <a:fillRect/>
          </a:stretch>
        </p:blipFill>
        <p:spPr>
          <a:xfrm>
            <a:off x="1714480" y="4000504"/>
            <a:ext cx="5403278" cy="2857496"/>
          </a:xfrm>
          <a:prstGeom prst="rect">
            <a:avLst/>
          </a:prstGeo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ГАЗИФИКАЦИЯ</a:t>
            </a:r>
            <a:endParaRPr lang="ru-RU" dirty="0"/>
          </a:p>
        </p:txBody>
      </p:sp>
      <p:pic>
        <p:nvPicPr>
          <p:cNvPr id="6" name="Содержимое 5" descr="na-vostoke-kryma-cenu-gazifikacii-dlya-selyan-podnyali-vchetvero_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71538" y="1285860"/>
            <a:ext cx="7036700" cy="5086529"/>
          </a:xfrm>
        </p:spPr>
      </p:pic>
    </p:spTree>
    <p:extLst>
      <p:ext uri="{BB962C8B-B14F-4D97-AF65-F5344CB8AC3E}">
        <p14:creationId xmlns="" xmlns:p14="http://schemas.microsoft.com/office/powerpoint/2010/main" val="2759677004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817583"/>
            <a:ext cx="6728628" cy="73921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Телефонизация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6a3f4f96c83f1519ff34d1b13ece78ac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5918" y="2000240"/>
            <a:ext cx="5937510" cy="4195841"/>
          </a:xfrm>
        </p:spPr>
      </p:pic>
    </p:spTree>
    <p:extLst>
      <p:ext uri="{BB962C8B-B14F-4D97-AF65-F5344CB8AC3E}">
        <p14:creationId xmlns="" xmlns:p14="http://schemas.microsoft.com/office/powerpoint/2010/main" val="57787897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00100" y="500043"/>
            <a:ext cx="7858180" cy="50006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Демографическая ситуация в поселении.</a:t>
            </a:r>
            <a:endParaRPr lang="ru-RU" sz="28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1142976" y="1071546"/>
          <a:ext cx="6929486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="" xmlns:p14="http://schemas.microsoft.com/office/powerpoint/2010/main" val="3794814170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дошкольного возраста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897395276"/>
              </p:ext>
            </p:extLst>
          </p:nvPr>
        </p:nvGraphicFramePr>
        <p:xfrm>
          <a:off x="1285852" y="2071679"/>
          <a:ext cx="6552728" cy="1907868"/>
        </p:xfrm>
        <a:graphic>
          <a:graphicData uri="http://schemas.openxmlformats.org/drawingml/2006/table">
            <a:tbl>
              <a:tblPr/>
              <a:tblGrid>
                <a:gridCol w="2714644"/>
                <a:gridCol w="1199484"/>
                <a:gridCol w="1319300"/>
                <a:gridCol w="1319300"/>
              </a:tblGrid>
              <a:tr h="357189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2014г.           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 2015г.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 2016г.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Эбалаково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Малые Кайбицы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Берлибаш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7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Мурза Берлибаш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85988" y="2752438"/>
            <a:ext cx="5806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93183312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</a:t>
            </a:r>
            <a:endParaRPr lang="ru-RU" sz="4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DSC0206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882" t="35660" b="16923"/>
          <a:stretch>
            <a:fillRect/>
          </a:stretch>
        </p:blipFill>
        <p:spPr>
          <a:xfrm>
            <a:off x="1714480" y="1428736"/>
            <a:ext cx="6072230" cy="4786323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68" t="10416" r="10937"/>
          <a:stretch>
            <a:fillRect/>
          </a:stretch>
        </p:blipFill>
        <p:spPr>
          <a:xfrm>
            <a:off x="0" y="0"/>
            <a:ext cx="9144000" cy="7349354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080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6345788" cy="107157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5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DSC0183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43042" y="1714488"/>
            <a:ext cx="6357982" cy="4768484"/>
          </a:xfrm>
        </p:spPr>
      </p:pic>
    </p:spTree>
    <p:extLst>
      <p:ext uri="{BB962C8B-B14F-4D97-AF65-F5344CB8AC3E}">
        <p14:creationId xmlns="" xmlns:p14="http://schemas.microsoft.com/office/powerpoint/2010/main" val="975417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Госпошлина за нотариальные действия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628652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Исполнение 60 %</a:t>
            </a:r>
            <a:endParaRPr lang="ru-RU" dirty="0"/>
          </a:p>
        </p:txBody>
      </p:sp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15328" cy="100013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МОЛОДЕЖЬЮ</a:t>
            </a:r>
            <a:endParaRPr lang="ru-RU" sz="3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-nc3p7bbHc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09" y="1214422"/>
            <a:ext cx="8316889" cy="5643578"/>
          </a:xfrm>
        </p:spPr>
      </p:pic>
    </p:spTree>
    <p:extLst>
      <p:ext uri="{BB962C8B-B14F-4D97-AF65-F5344CB8AC3E}">
        <p14:creationId xmlns="" xmlns:p14="http://schemas.microsoft.com/office/powerpoint/2010/main" val="1048257464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433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" name="Содержимое 5" descr="XF_4fv1mtM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235224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Призыв в ряды вооруженных сил.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00032" y="1935163"/>
          <a:ext cx="8186768" cy="26460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6692"/>
                <a:gridCol w="2046692"/>
                <a:gridCol w="2046692"/>
                <a:gridCol w="2046692"/>
              </a:tblGrid>
              <a:tr h="42226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2014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2015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2016</a:t>
                      </a:r>
                      <a:endParaRPr lang="ru-RU" dirty="0"/>
                    </a:p>
                  </a:txBody>
                  <a:tcPr/>
                </a:tc>
              </a:tr>
              <a:tr h="555944">
                <a:tc>
                  <a:txBody>
                    <a:bodyPr/>
                    <a:lstStyle/>
                    <a:p>
                      <a:r>
                        <a:rPr lang="ru-RU" dirty="0" smtClean="0"/>
                        <a:t>Эбалаково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1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555944">
                <a:tc>
                  <a:txBody>
                    <a:bodyPr/>
                    <a:lstStyle/>
                    <a:p>
                      <a:r>
                        <a:rPr lang="ru-RU" dirty="0" smtClean="0"/>
                        <a:t>Малые Кайбицы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</a:tr>
              <a:tr h="555944">
                <a:tc>
                  <a:txBody>
                    <a:bodyPr/>
                    <a:lstStyle/>
                    <a:p>
                      <a:r>
                        <a:rPr lang="ru-RU" dirty="0" smtClean="0"/>
                        <a:t>Берлибаш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3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2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  <a:tr h="555944">
                <a:tc>
                  <a:txBody>
                    <a:bodyPr/>
                    <a:lstStyle/>
                    <a:p>
                      <a:r>
                        <a:rPr lang="ru-RU" dirty="0" smtClean="0"/>
                        <a:t>Мурза Берлибаш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0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5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Отслужив, вернулись домой</a:t>
            </a:r>
            <a:endParaRPr lang="ru-RU" dirty="0">
              <a:solidFill>
                <a:schemeClr val="accent5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d5627a43c767f0e39e15f0bf45cfb3f0_L.jpg"/>
          <p:cNvPicPr>
            <a:picLocks noGrp="1" noChangeAspect="1"/>
          </p:cNvPicPr>
          <p:nvPr>
            <p:ph idx="1"/>
          </p:nvPr>
        </p:nvPicPr>
        <p:blipFill>
          <a:blip r:embed="rId3"/>
          <a:srcRect l="20690" t="7759" r="19827"/>
          <a:stretch>
            <a:fillRect/>
          </a:stretch>
        </p:blipFill>
        <p:spPr>
          <a:xfrm>
            <a:off x="-214346" y="1142984"/>
            <a:ext cx="4929222" cy="5715016"/>
          </a:xfrm>
        </p:spPr>
      </p:pic>
      <p:pic>
        <p:nvPicPr>
          <p:cNvPr id="4" name="Рисунок 3" descr="вова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73168" y="1071546"/>
            <a:ext cx="4370832" cy="578645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48562941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ошаль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3500430" cy="6984993"/>
          </a:xfrm>
        </p:spPr>
      </p:pic>
      <p:pic>
        <p:nvPicPr>
          <p:cNvPr id="6" name="Рисунок 5" descr="айдар.jpg"/>
          <p:cNvPicPr>
            <a:picLocks noChangeAspect="1"/>
          </p:cNvPicPr>
          <p:nvPr/>
        </p:nvPicPr>
        <p:blipFill>
          <a:blip r:embed="rId3"/>
          <a:srcRect l="-1389" t="17708" r="44444"/>
          <a:stretch>
            <a:fillRect/>
          </a:stretch>
        </p:blipFill>
        <p:spPr>
          <a:xfrm>
            <a:off x="3214678" y="0"/>
            <a:ext cx="3640637" cy="7014857"/>
          </a:xfrm>
          <a:prstGeom prst="rect">
            <a:avLst/>
          </a:prstGeom>
        </p:spPr>
      </p:pic>
      <p:pic>
        <p:nvPicPr>
          <p:cNvPr id="7" name="Рисунок 6" descr="дима.jpg"/>
          <p:cNvPicPr>
            <a:picLocks noChangeAspect="1"/>
          </p:cNvPicPr>
          <p:nvPr/>
        </p:nvPicPr>
        <p:blipFill>
          <a:blip r:embed="rId4"/>
          <a:srcRect l="16065" t="3332" r="11541"/>
          <a:stretch>
            <a:fillRect/>
          </a:stretch>
        </p:blipFill>
        <p:spPr>
          <a:xfrm>
            <a:off x="6786578" y="0"/>
            <a:ext cx="3071834" cy="700090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141468625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785794"/>
            <a:ext cx="7242598" cy="714381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ПРЕСТУПНОСТЬ</a:t>
            </a:r>
            <a:endParaRPr lang="ru-RU" dirty="0"/>
          </a:p>
        </p:txBody>
      </p:sp>
      <p:pic>
        <p:nvPicPr>
          <p:cNvPr id="6" name="Содержимое 5" descr="20160115_14350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86116" y="2000240"/>
            <a:ext cx="2640521" cy="3851291"/>
          </a:xfrm>
        </p:spPr>
      </p:pic>
    </p:spTree>
    <p:extLst>
      <p:ext uri="{BB962C8B-B14F-4D97-AF65-F5344CB8AC3E}">
        <p14:creationId xmlns="" xmlns:p14="http://schemas.microsoft.com/office/powerpoint/2010/main" val="662588603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14488"/>
            <a:ext cx="6965245" cy="1857387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28596" y="1928802"/>
            <a:ext cx="8229600" cy="571504"/>
          </a:xfrm>
        </p:spPr>
        <p:txBody>
          <a:bodyPr/>
          <a:lstStyle/>
          <a:p>
            <a:pPr algn="ctr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4129498850"/>
      </p:ext>
    </p:extLst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-1" y="1"/>
          <a:ext cx="9144002" cy="696277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00299"/>
                <a:gridCol w="2000264"/>
                <a:gridCol w="2357438"/>
                <a:gridCol w="2286001"/>
              </a:tblGrid>
              <a:tr h="285727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Берлибаш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Мурза Берлибаш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Эбалаково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Малые Кайбицы</a:t>
                      </a:r>
                      <a:endParaRPr lang="ru-RU" sz="1400" dirty="0"/>
                    </a:p>
                  </a:txBody>
                  <a:tcPr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Кузнецов Анатолий Андреевич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Ибрагимов Ильдар Исмагилович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Теплова Мария Николаевна</a:t>
                      </a:r>
                    </a:p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Гашигуллин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Ильдар</a:t>
                      </a:r>
                    </a:p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Уметбаев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Фанис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Ферданович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Гибадуллин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Рафхат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Нефедов Андрей Михайлович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Кадыров Юнус</a:t>
                      </a: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Хайбуллин Рафис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Габбасович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Бурганов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Фирзан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Махмутович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Таушева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Татьяна Петровна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Гимранов Ильнур Ф</a:t>
                      </a: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Ларионов 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Андрей Юрьевич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Салаватова Ирина Александровна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Загидуллина Гульсем К</a:t>
                      </a: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Ерамасов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Владимир Александрович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Борисов Сергей Анатольевич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Сунгатуллина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Найля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57884"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Муравьев Сергей Васильевич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Ильина Лариса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Ивановна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Абдуллин 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Ринат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Факатович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Дворянский Евгений Иванович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Фатыхов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Агляментин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20283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Камалутдинова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Эльфия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Зафин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Мансур</a:t>
                      </a: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Мугаллимова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Альбина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Музиповна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Гайнуллина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Нафиля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424537"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Хасанов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Ханиф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Гапделхабирович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Нигамутлин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Рафил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357884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Ушаков Андрей Сергеевич</a:t>
                      </a:r>
                    </a:p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</a:tr>
              <a:tr h="296620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Нефедова </a:t>
                      </a:r>
                      <a:r>
                        <a:rPr lang="ru-RU" sz="1400" b="0" i="0" u="none" strike="noStrike" dirty="0" err="1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Рамиля</a:t>
                      </a: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884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Аверьянов Александр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4537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ru-RU" sz="1400" b="0" i="0" u="none" strike="noStrike" dirty="0" err="1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Канцев</a:t>
                      </a:r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Владимир Николаевич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19178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Андреев Владимир </a:t>
                      </a:r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96620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sz="1400" b="0" i="0" u="none" strike="noStrike" dirty="0" smtClean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57884"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sz="140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ru-RU" sz="14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/>
                      <a:endParaRPr lang="ru-RU" sz="1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29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обслуживание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Теплова 90 лет февраль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14348" y="1214422"/>
            <a:ext cx="7822461" cy="5214974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от оказания платных услуг</a:t>
            </a:r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Гумерова Газиля  90 лет 05.03.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акеев Рафик 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215465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ff692b5435d538a84e2bca1d99c30aa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1 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224691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войны, афганцы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Вакатова Е.И.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142976" y="1285860"/>
            <a:ext cx="7000924" cy="5250693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1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7999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61227_14474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IMG071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7999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3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286908" cy="6965180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Фото0036.jpg"/>
          <p:cNvPicPr>
            <a:picLocks noGrp="1" noChangeAspect="1"/>
          </p:cNvPicPr>
          <p:nvPr>
            <p:ph idx="1"/>
          </p:nvPr>
        </p:nvPicPr>
        <p:blipFill>
          <a:blip r:embed="rId2"/>
          <a:srcRect t="5553" b="10231"/>
          <a:stretch>
            <a:fillRect/>
          </a:stretch>
        </p:blipFill>
        <p:spPr>
          <a:xfrm>
            <a:off x="0" y="-1"/>
            <a:ext cx="9144000" cy="7143777"/>
          </a:xfrm>
        </p:spPr>
      </p:pic>
    </p:spTree>
  </p:cSld>
  <p:clrMapOvr>
    <a:masterClrMapping/>
  </p:clrMapOvr>
  <p:transition spd="med">
    <p:blinds/>
    <p:sndAc>
      <p:endSnd/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3237</TotalTime>
  <Words>1512</Words>
  <Application>Microsoft Office PowerPoint</Application>
  <PresentationFormat>Экран (4:3)</PresentationFormat>
  <Paragraphs>559</Paragraphs>
  <Slides>133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133</vt:i4>
      </vt:variant>
    </vt:vector>
  </HeadingPairs>
  <TitlesOfParts>
    <vt:vector size="134" baseType="lpstr">
      <vt:lpstr>Поток</vt:lpstr>
      <vt:lpstr> Отчетный доклад Совета и Исполнительного комитета Эбалаковского сельского поселения Кайбицкого муниципального района Республики Татарстан за 2016 год и     задачи  на 2017 год. </vt:lpstr>
      <vt:lpstr>  Поставленные задачи на 2016 год</vt:lpstr>
      <vt:lpstr>Исполнение  бюджета  за 2016 год</vt:lpstr>
      <vt:lpstr>Исполнение земельного налога</vt:lpstr>
      <vt:lpstr>Исполнение налога на имущество</vt:lpstr>
      <vt:lpstr>Исполнение подоходного налога</vt:lpstr>
      <vt:lpstr>Исполнение аренды имущества</vt:lpstr>
      <vt:lpstr>Госпошлина за нотариальные действия</vt:lpstr>
      <vt:lpstr>Доходы от оказания платных услуг</vt:lpstr>
      <vt:lpstr>Штрафы </vt:lpstr>
      <vt:lpstr>Средства самообложения граждан</vt:lpstr>
      <vt:lpstr>Безвозмездные поступления</vt:lpstr>
      <vt:lpstr>Доходы</vt:lpstr>
      <vt:lpstr>Расходы</vt:lpstr>
      <vt:lpstr>Бюджет на 2017 год </vt:lpstr>
      <vt:lpstr>Слайд 16</vt:lpstr>
      <vt:lpstr>Федеральный сайт </vt:lpstr>
      <vt:lpstr>Сельское хозяйство </vt:lpstr>
      <vt:lpstr>Получение кредитов по программе ЛПХ</vt:lpstr>
      <vt:lpstr>Выделенные субсидии ЛПХ   в 2016 году </vt:lpstr>
      <vt:lpstr>Слайд 21</vt:lpstr>
      <vt:lpstr>Динамика поголовья коров у населения по полученным субсидиям </vt:lpstr>
      <vt:lpstr>Хозяйства содержащие 2 и более коров</vt:lpstr>
      <vt:lpstr>Динамика закупочных цен на молоко ЛПХ </vt:lpstr>
      <vt:lpstr>Слайд 25</vt:lpstr>
      <vt:lpstr>Слайд 26</vt:lpstr>
      <vt:lpstr>Слайд 27</vt:lpstr>
      <vt:lpstr>Ярмарка 2016 </vt:lpstr>
      <vt:lpstr>Слайд 29</vt:lpstr>
      <vt:lpstr>Технические средства</vt:lpstr>
      <vt:lpstr>ЗАНЯТОСТЬ НАСЕЛЕНИЯ</vt:lpstr>
      <vt:lpstr>Водоснабжение</vt:lpstr>
      <vt:lpstr>Электроснабжение</vt:lpstr>
      <vt:lpstr>Слайд 34</vt:lpstr>
      <vt:lpstr>Референдум</vt:lpstr>
      <vt:lpstr>Устройство щебеночного покрытия  по ул. Галии Кайбицкой в селе Малые Кайбицы на общую сумму 714 233,75 р. </vt:lpstr>
      <vt:lpstr>Устройство щебеночного покрытия возле труб по всем улицам села Малые Кайбицы на общую сумму 10 766,25 р.</vt:lpstr>
      <vt:lpstr>Слайд 38</vt:lpstr>
      <vt:lpstr>Ремонт и ограждение водонапорной башни с. Малые Кайбицы на общую сумму  112 500 тыс. руб</vt:lpstr>
      <vt:lpstr>Ремонт уличного освещения  с. Малые Кайбицы на общую сумму 5000  руб.</vt:lpstr>
      <vt:lpstr>Ремонт ограждения татарского кладбища   с. Берлибаш на общую сумму 177 500  руб.</vt:lpstr>
      <vt:lpstr>Слайд 42</vt:lpstr>
      <vt:lpstr>Слайд 43</vt:lpstr>
      <vt:lpstr>Слайд 44</vt:lpstr>
      <vt:lpstr>Слайд 45</vt:lpstr>
      <vt:lpstr>Слайд 46</vt:lpstr>
      <vt:lpstr>Слайд 47</vt:lpstr>
      <vt:lpstr>Слайд 48</vt:lpstr>
      <vt:lpstr>Слайд 49</vt:lpstr>
      <vt:lpstr>Слайд 50</vt:lpstr>
      <vt:lpstr>Слайд 51</vt:lpstr>
      <vt:lpstr>Ремонт уличного освещения д. Мурза Берлибаш  на общую сумму  77 500 руб.</vt:lpstr>
      <vt:lpstr>Ремонт и ограждение водонапорной башни в д. Мурза Берлибаш  на общую сумму  110 000 руб.</vt:lpstr>
      <vt:lpstr>Слайд 54</vt:lpstr>
      <vt:lpstr>Вопросы местного значения, осуществляемые с привлечением средств самообложения выдвинутые на референдуме </vt:lpstr>
      <vt:lpstr>Слайд 56</vt:lpstr>
      <vt:lpstr>Слайд 57</vt:lpstr>
      <vt:lpstr>Слайд 58</vt:lpstr>
      <vt:lpstr>БЛАГОУСТРОЙСТВО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Слайд 68</vt:lpstr>
      <vt:lpstr>Слайд 69</vt:lpstr>
      <vt:lpstr>Слайд 70</vt:lpstr>
      <vt:lpstr>Слайд 71</vt:lpstr>
      <vt:lpstr>     ГАЗИФИКАЦИЯ</vt:lpstr>
      <vt:lpstr>Телефонизация</vt:lpstr>
      <vt:lpstr> Демографическая ситуация в поселении.</vt:lpstr>
      <vt:lpstr> Дети дошкольного возраста </vt:lpstr>
      <vt:lpstr>ЗДРАВООХРАНЕНИЕ</vt:lpstr>
      <vt:lpstr>Слайд 77</vt:lpstr>
      <vt:lpstr>Слайд 78</vt:lpstr>
      <vt:lpstr> ОБРАЗОВАНИЕ</vt:lpstr>
      <vt:lpstr>РАБОТА С МОЛОДЕЖЬЮ</vt:lpstr>
      <vt:lpstr>Слайд 81</vt:lpstr>
      <vt:lpstr>Слайд 82</vt:lpstr>
      <vt:lpstr>Призыв в ряды вооруженных сил.</vt:lpstr>
      <vt:lpstr>Отслужив, вернулись домой</vt:lpstr>
      <vt:lpstr>Слайд 85</vt:lpstr>
      <vt:lpstr>ПРЕСТУПНОСТЬ</vt:lpstr>
      <vt:lpstr>ПОЖАРНАЯ БЕЗОПАСНОСТЬ</vt:lpstr>
      <vt:lpstr>Слайд 88</vt:lpstr>
      <vt:lpstr>Социальное обслуживание</vt:lpstr>
      <vt:lpstr>Слайд 90</vt:lpstr>
      <vt:lpstr>Слайд 91</vt:lpstr>
      <vt:lpstr>Слайд 92</vt:lpstr>
      <vt:lpstr>Слайд 93</vt:lpstr>
      <vt:lpstr>Участники войны, афганцы</vt:lpstr>
      <vt:lpstr>Слайд 95</vt:lpstr>
      <vt:lpstr>Слайд 96</vt:lpstr>
      <vt:lpstr>Слайд 97</vt:lpstr>
      <vt:lpstr>Слайд 98</vt:lpstr>
      <vt:lpstr>Слайд 99</vt:lpstr>
      <vt:lpstr>Слайд 100</vt:lpstr>
      <vt:lpstr>Пенсионное обеспечение</vt:lpstr>
      <vt:lpstr>Слайд 102</vt:lpstr>
      <vt:lpstr>СТРОИТЕЛЬСТВО</vt:lpstr>
      <vt:lpstr>Слайд 104</vt:lpstr>
      <vt:lpstr>Слайд 105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ОБРАЩЕНИЯ ГРАЖДАН И РАБОТА СП</vt:lpstr>
      <vt:lpstr>Слайд 118</vt:lpstr>
      <vt:lpstr>Мероприятия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Слайд 126</vt:lpstr>
      <vt:lpstr>Слайд 127</vt:lpstr>
      <vt:lpstr>Слайд 128</vt:lpstr>
      <vt:lpstr>Слайд 129</vt:lpstr>
      <vt:lpstr>Слайд 130</vt:lpstr>
      <vt:lpstr>Слайд 131</vt:lpstr>
      <vt:lpstr>             </vt:lpstr>
      <vt:lpstr>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Эбалаковского сельского поселения</dc:title>
  <dc:creator>1</dc:creator>
  <cp:lastModifiedBy>Админ</cp:lastModifiedBy>
  <cp:revision>338</cp:revision>
  <dcterms:created xsi:type="dcterms:W3CDTF">2014-01-22T17:09:45Z</dcterms:created>
  <dcterms:modified xsi:type="dcterms:W3CDTF">2017-01-13T12:36:58Z</dcterms:modified>
</cp:coreProperties>
</file>