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charts/chart7.xml" ContentType="application/vnd.openxmlformats-officedocument.drawingml.char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charts/chart8.xml" ContentType="application/vnd.openxmlformats-officedocument.drawingml.chart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drawings/drawing10.xml" ContentType="application/vnd.openxmlformats-officedocument.drawingml.chartshape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s/slide138.xml" ContentType="application/vnd.openxmlformats-officedocument.presentationml.slide+xml"/>
  <Override PartName="/ppt/drawings/drawing9.xml" ContentType="application/vnd.openxmlformats-officedocument.drawingml.chartshape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charts/chart5.xml" ContentType="application/vnd.openxmlformats-officedocument.drawingml.chart+xml"/>
  <Override PartName="/ppt/drawings/drawing11.xml" ContentType="application/vnd.openxmlformats-officedocument.drawingml.chartshape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charts/chart6.xml" ContentType="application/vnd.openxmlformats-officedocument.drawingml.char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4"/>
  </p:notesMasterIdLst>
  <p:sldIdLst>
    <p:sldId id="391" r:id="rId2"/>
    <p:sldId id="392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393" r:id="rId15"/>
    <p:sldId id="438" r:id="rId16"/>
    <p:sldId id="442" r:id="rId17"/>
    <p:sldId id="441" r:id="rId18"/>
    <p:sldId id="445" r:id="rId19"/>
    <p:sldId id="444" r:id="rId20"/>
    <p:sldId id="443" r:id="rId21"/>
    <p:sldId id="447" r:id="rId22"/>
    <p:sldId id="446" r:id="rId23"/>
    <p:sldId id="449" r:id="rId24"/>
    <p:sldId id="450" r:id="rId25"/>
    <p:sldId id="448" r:id="rId26"/>
    <p:sldId id="394" r:id="rId27"/>
    <p:sldId id="427" r:id="rId28"/>
    <p:sldId id="273" r:id="rId29"/>
    <p:sldId id="395" r:id="rId30"/>
    <p:sldId id="397" r:id="rId31"/>
    <p:sldId id="396" r:id="rId32"/>
    <p:sldId id="424" r:id="rId33"/>
    <p:sldId id="277" r:id="rId34"/>
    <p:sldId id="423" r:id="rId35"/>
    <p:sldId id="426" r:id="rId36"/>
    <p:sldId id="417" r:id="rId37"/>
    <p:sldId id="425" r:id="rId38"/>
    <p:sldId id="280" r:id="rId39"/>
    <p:sldId id="281" r:id="rId40"/>
    <p:sldId id="282" r:id="rId41"/>
    <p:sldId id="283" r:id="rId42"/>
    <p:sldId id="285" r:id="rId43"/>
    <p:sldId id="428" r:id="rId44"/>
    <p:sldId id="286" r:id="rId45"/>
    <p:sldId id="418" r:id="rId46"/>
    <p:sldId id="399" r:id="rId47"/>
    <p:sldId id="287" r:id="rId48"/>
    <p:sldId id="288" r:id="rId49"/>
    <p:sldId id="419" r:id="rId50"/>
    <p:sldId id="420" r:id="rId51"/>
    <p:sldId id="422" r:id="rId52"/>
    <p:sldId id="290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429" r:id="rId64"/>
    <p:sldId id="302" r:id="rId65"/>
    <p:sldId id="451" r:id="rId66"/>
    <p:sldId id="430" r:id="rId67"/>
    <p:sldId id="431" r:id="rId68"/>
    <p:sldId id="303" r:id="rId69"/>
    <p:sldId id="452" r:id="rId70"/>
    <p:sldId id="453" r:id="rId71"/>
    <p:sldId id="435" r:id="rId72"/>
    <p:sldId id="454" r:id="rId73"/>
    <p:sldId id="305" r:id="rId74"/>
    <p:sldId id="402" r:id="rId75"/>
    <p:sldId id="306" r:id="rId76"/>
    <p:sldId id="307" r:id="rId77"/>
    <p:sldId id="308" r:id="rId78"/>
    <p:sldId id="310" r:id="rId79"/>
    <p:sldId id="311" r:id="rId80"/>
    <p:sldId id="313" r:id="rId81"/>
    <p:sldId id="432" r:id="rId82"/>
    <p:sldId id="433" r:id="rId83"/>
    <p:sldId id="434" r:id="rId84"/>
    <p:sldId id="315" r:id="rId85"/>
    <p:sldId id="316" r:id="rId86"/>
    <p:sldId id="436" r:id="rId87"/>
    <p:sldId id="317" r:id="rId88"/>
    <p:sldId id="437" r:id="rId89"/>
    <p:sldId id="318" r:id="rId90"/>
    <p:sldId id="455" r:id="rId91"/>
    <p:sldId id="459" r:id="rId92"/>
    <p:sldId id="460" r:id="rId93"/>
    <p:sldId id="461" r:id="rId94"/>
    <p:sldId id="462" r:id="rId95"/>
    <p:sldId id="463" r:id="rId96"/>
    <p:sldId id="458" r:id="rId97"/>
    <p:sldId id="464" r:id="rId98"/>
    <p:sldId id="465" r:id="rId99"/>
    <p:sldId id="466" r:id="rId100"/>
    <p:sldId id="457" r:id="rId101"/>
    <p:sldId id="467" r:id="rId102"/>
    <p:sldId id="469" r:id="rId103"/>
    <p:sldId id="468" r:id="rId104"/>
    <p:sldId id="470" r:id="rId105"/>
    <p:sldId id="471" r:id="rId106"/>
    <p:sldId id="456" r:id="rId107"/>
    <p:sldId id="320" r:id="rId108"/>
    <p:sldId id="473" r:id="rId109"/>
    <p:sldId id="474" r:id="rId110"/>
    <p:sldId id="475" r:id="rId111"/>
    <p:sldId id="472" r:id="rId112"/>
    <p:sldId id="476" r:id="rId113"/>
    <p:sldId id="479" r:id="rId114"/>
    <p:sldId id="480" r:id="rId115"/>
    <p:sldId id="481" r:id="rId116"/>
    <p:sldId id="482" r:id="rId117"/>
    <p:sldId id="478" r:id="rId118"/>
    <p:sldId id="477" r:id="rId119"/>
    <p:sldId id="322" r:id="rId120"/>
    <p:sldId id="323" r:id="rId121"/>
    <p:sldId id="401" r:id="rId122"/>
    <p:sldId id="483" r:id="rId123"/>
    <p:sldId id="324" r:id="rId124"/>
    <p:sldId id="325" r:id="rId125"/>
    <p:sldId id="329" r:id="rId126"/>
    <p:sldId id="326" r:id="rId127"/>
    <p:sldId id="328" r:id="rId128"/>
    <p:sldId id="327" r:id="rId129"/>
    <p:sldId id="409" r:id="rId130"/>
    <p:sldId id="408" r:id="rId131"/>
    <p:sldId id="410" r:id="rId132"/>
    <p:sldId id="484" r:id="rId133"/>
    <p:sldId id="485" r:id="rId134"/>
    <p:sldId id="330" r:id="rId135"/>
    <p:sldId id="404" r:id="rId136"/>
    <p:sldId id="407" r:id="rId137"/>
    <p:sldId id="405" r:id="rId138"/>
    <p:sldId id="411" r:id="rId139"/>
    <p:sldId id="406" r:id="rId140"/>
    <p:sldId id="412" r:id="rId141"/>
    <p:sldId id="413" r:id="rId142"/>
    <p:sldId id="414" r:id="rId143"/>
    <p:sldId id="415" r:id="rId144"/>
    <p:sldId id="332" r:id="rId145"/>
    <p:sldId id="416" r:id="rId146"/>
    <p:sldId id="333" r:id="rId147"/>
    <p:sldId id="334" r:id="rId148"/>
    <p:sldId id="489" r:id="rId149"/>
    <p:sldId id="335" r:id="rId150"/>
    <p:sldId id="486" r:id="rId151"/>
    <p:sldId id="336" r:id="rId152"/>
    <p:sldId id="337" r:id="rId153"/>
    <p:sldId id="487" r:id="rId154"/>
    <p:sldId id="338" r:id="rId155"/>
    <p:sldId id="339" r:id="rId156"/>
    <p:sldId id="400" r:id="rId157"/>
    <p:sldId id="340" r:id="rId158"/>
    <p:sldId id="341" r:id="rId159"/>
    <p:sldId id="344" r:id="rId160"/>
    <p:sldId id="346" r:id="rId161"/>
    <p:sldId id="347" r:id="rId162"/>
    <p:sldId id="348" r:id="rId1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6918" autoAdjust="0"/>
  </p:normalViewPr>
  <p:slideViewPr>
    <p:cSldViewPr snapToGrid="0">
      <p:cViewPr varScale="1">
        <p:scale>
          <a:sx n="59" d="100"/>
          <a:sy n="59" d="100"/>
        </p:scale>
        <p:origin x="-81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57000</c:v>
                </c:pt>
                <c:pt idx="1">
                  <c:v>97751</c:v>
                </c:pt>
              </c:numCache>
            </c:numRef>
          </c:val>
        </c:ser>
        <c:shape val="cylinder"/>
        <c:axId val="73710592"/>
        <c:axId val="73720192"/>
        <c:axId val="0"/>
      </c:bar3DChart>
      <c:catAx>
        <c:axId val="73710592"/>
        <c:scaling>
          <c:orientation val="minMax"/>
        </c:scaling>
        <c:axPos val="b"/>
        <c:tickLblPos val="nextTo"/>
        <c:crossAx val="73720192"/>
        <c:crosses val="autoZero"/>
        <c:auto val="1"/>
        <c:lblAlgn val="ctr"/>
        <c:lblOffset val="100"/>
      </c:catAx>
      <c:valAx>
        <c:axId val="73720192"/>
        <c:scaling>
          <c:orientation val="minMax"/>
        </c:scaling>
        <c:axPos val="l"/>
        <c:majorGridlines/>
        <c:numFmt formatCode="General" sourceLinked="1"/>
        <c:tickLblPos val="nextTo"/>
        <c:crossAx val="737105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9.9578245654075956E-2"/>
          <c:y val="0.16447285869311917"/>
          <c:w val="0.8871367301913341"/>
          <c:h val="0.705134374760131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rgbClr val="0070C0"/>
              </a:solidFill>
            </c:spPr>
          </c:dPt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3148079</c:v>
                </c:pt>
                <c:pt idx="1">
                  <c:v>3148079</c:v>
                </c:pt>
              </c:numCache>
            </c:numRef>
          </c:val>
        </c:ser>
        <c:shape val="cylinder"/>
        <c:axId val="80340480"/>
        <c:axId val="80342016"/>
        <c:axId val="0"/>
      </c:bar3DChart>
      <c:catAx>
        <c:axId val="80340480"/>
        <c:scaling>
          <c:orientation val="minMax"/>
        </c:scaling>
        <c:axPos val="b"/>
        <c:tickLblPos val="nextTo"/>
        <c:crossAx val="80342016"/>
        <c:crosses val="autoZero"/>
        <c:auto val="1"/>
        <c:lblAlgn val="ctr"/>
        <c:lblOffset val="100"/>
      </c:catAx>
      <c:valAx>
        <c:axId val="80342016"/>
        <c:scaling>
          <c:orientation val="minMax"/>
        </c:scaling>
        <c:axPos val="l"/>
        <c:majorGridlines/>
        <c:numFmt formatCode="General" sourceLinked="1"/>
        <c:tickLblPos val="nextTo"/>
        <c:crossAx val="803404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10561689299707101"/>
          <c:y val="0.16155421619740873"/>
          <c:w val="0.88713673019133421"/>
          <c:h val="0.705134374760131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rgbClr val="0070C0"/>
              </a:solidFill>
            </c:spPr>
          </c:dPt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341500</c:v>
                </c:pt>
                <c:pt idx="1">
                  <c:v>341500</c:v>
                </c:pt>
              </c:numCache>
            </c:numRef>
          </c:val>
        </c:ser>
        <c:shape val="cylinder"/>
        <c:axId val="80433152"/>
        <c:axId val="80434688"/>
        <c:axId val="0"/>
      </c:bar3DChart>
      <c:catAx>
        <c:axId val="80433152"/>
        <c:scaling>
          <c:orientation val="minMax"/>
        </c:scaling>
        <c:axPos val="b"/>
        <c:tickLblPos val="nextTo"/>
        <c:crossAx val="80434688"/>
        <c:crosses val="autoZero"/>
        <c:auto val="1"/>
        <c:lblAlgn val="ctr"/>
        <c:lblOffset val="100"/>
      </c:catAx>
      <c:valAx>
        <c:axId val="80434688"/>
        <c:scaling>
          <c:orientation val="minMax"/>
        </c:scaling>
        <c:axPos val="l"/>
        <c:majorGridlines/>
        <c:numFmt formatCode="General" sourceLinked="1"/>
        <c:tickLblPos val="nextTo"/>
        <c:crossAx val="804331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9.3539598311080718E-2"/>
          <c:y val="0.14404236122314565"/>
          <c:w val="0.88713673019133465"/>
          <c:h val="0.705134374760131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rgbClr val="0070C0"/>
              </a:solidFill>
            </c:spPr>
          </c:dPt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2900</c:v>
                </c:pt>
                <c:pt idx="1">
                  <c:v>12867</c:v>
                </c:pt>
              </c:numCache>
            </c:numRef>
          </c:val>
        </c:ser>
        <c:shape val="cylinder"/>
        <c:axId val="58685312"/>
        <c:axId val="58686848"/>
        <c:axId val="0"/>
      </c:bar3DChart>
      <c:catAx>
        <c:axId val="58685312"/>
        <c:scaling>
          <c:orientation val="minMax"/>
        </c:scaling>
        <c:axPos val="b"/>
        <c:tickLblPos val="nextTo"/>
        <c:crossAx val="58686848"/>
        <c:crosses val="autoZero"/>
        <c:auto val="1"/>
        <c:lblAlgn val="ctr"/>
        <c:lblOffset val="100"/>
      </c:catAx>
      <c:valAx>
        <c:axId val="58686848"/>
        <c:scaling>
          <c:orientation val="minMax"/>
        </c:scaling>
        <c:axPos val="l"/>
        <c:majorGridlines/>
        <c:numFmt formatCode="General" sourceLinked="1"/>
        <c:tickLblPos val="nextTo"/>
        <c:crossAx val="586853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60000</c:v>
                </c:pt>
                <c:pt idx="1">
                  <c:v>97751</c:v>
                </c:pt>
              </c:numCache>
            </c:numRef>
          </c:val>
        </c:ser>
        <c:shape val="cylinder"/>
        <c:axId val="74407936"/>
        <c:axId val="74409472"/>
        <c:axId val="0"/>
      </c:bar3DChart>
      <c:catAx>
        <c:axId val="74407936"/>
        <c:scaling>
          <c:orientation val="minMax"/>
        </c:scaling>
        <c:axPos val="b"/>
        <c:tickLblPos val="nextTo"/>
        <c:crossAx val="74409472"/>
        <c:crosses val="autoZero"/>
        <c:auto val="1"/>
        <c:lblAlgn val="ctr"/>
        <c:lblOffset val="100"/>
      </c:catAx>
      <c:valAx>
        <c:axId val="74409472"/>
        <c:scaling>
          <c:orientation val="minMax"/>
        </c:scaling>
        <c:axPos val="l"/>
        <c:majorGridlines/>
        <c:numFmt formatCode="General" sourceLinked="1"/>
        <c:tickLblPos val="nextTo"/>
        <c:crossAx val="744079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9.9578245654075886E-2"/>
          <c:y val="0.16447285869311917"/>
          <c:w val="0.88713673019133443"/>
          <c:h val="0.705134374760131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rgbClr val="0070C0"/>
              </a:solidFill>
            </c:spPr>
          </c:dPt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270000</c:v>
                </c:pt>
                <c:pt idx="1">
                  <c:v>367983</c:v>
                </c:pt>
              </c:numCache>
            </c:numRef>
          </c:val>
        </c:ser>
        <c:shape val="cylinder"/>
        <c:axId val="79960704"/>
        <c:axId val="79974784"/>
        <c:axId val="0"/>
      </c:bar3DChart>
      <c:catAx>
        <c:axId val="79960704"/>
        <c:scaling>
          <c:orientation val="minMax"/>
        </c:scaling>
        <c:axPos val="b"/>
        <c:tickLblPos val="nextTo"/>
        <c:crossAx val="79974784"/>
        <c:crosses val="autoZero"/>
        <c:auto val="1"/>
        <c:lblAlgn val="ctr"/>
        <c:lblOffset val="100"/>
      </c:catAx>
      <c:valAx>
        <c:axId val="79974784"/>
        <c:scaling>
          <c:orientation val="minMax"/>
        </c:scaling>
        <c:axPos val="l"/>
        <c:majorGridlines/>
        <c:numFmt formatCode="General" sourceLinked="1"/>
        <c:tickLblPos val="nextTo"/>
        <c:crossAx val="799607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9.9578245654075886E-2"/>
          <c:y val="0.16447285869311917"/>
          <c:w val="0.88713673019133443"/>
          <c:h val="0.705134374760131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rgbClr val="0070C0"/>
              </a:solidFill>
            </c:spPr>
          </c:dPt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3500</c:v>
                </c:pt>
                <c:pt idx="1">
                  <c:v>3500</c:v>
                </c:pt>
              </c:numCache>
            </c:numRef>
          </c:val>
        </c:ser>
        <c:shape val="cylinder"/>
        <c:axId val="79938688"/>
        <c:axId val="79940224"/>
        <c:axId val="0"/>
      </c:bar3DChart>
      <c:catAx>
        <c:axId val="79938688"/>
        <c:scaling>
          <c:orientation val="minMax"/>
        </c:scaling>
        <c:axPos val="b"/>
        <c:tickLblPos val="nextTo"/>
        <c:crossAx val="79940224"/>
        <c:crosses val="autoZero"/>
        <c:auto val="1"/>
        <c:lblAlgn val="ctr"/>
        <c:lblOffset val="100"/>
      </c:catAx>
      <c:valAx>
        <c:axId val="79940224"/>
        <c:scaling>
          <c:orientation val="minMax"/>
        </c:scaling>
        <c:axPos val="l"/>
        <c:majorGridlines/>
        <c:numFmt formatCode="General" sourceLinked="1"/>
        <c:tickLblPos val="nextTo"/>
        <c:crossAx val="799386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9.9578245654075886E-2"/>
          <c:y val="0.16447285869311917"/>
          <c:w val="0.88713673019133443"/>
          <c:h val="0.705134374760131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rgbClr val="0070C0"/>
              </a:solidFill>
            </c:spPr>
          </c:dPt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368774</c:v>
                </c:pt>
                <c:pt idx="1">
                  <c:v>368774</c:v>
                </c:pt>
              </c:numCache>
            </c:numRef>
          </c:val>
        </c:ser>
        <c:shape val="cylinder"/>
        <c:axId val="80023552"/>
        <c:axId val="80025088"/>
        <c:axId val="0"/>
      </c:bar3DChart>
      <c:catAx>
        <c:axId val="80023552"/>
        <c:scaling>
          <c:orientation val="minMax"/>
        </c:scaling>
        <c:axPos val="b"/>
        <c:tickLblPos val="nextTo"/>
        <c:crossAx val="80025088"/>
        <c:crosses val="autoZero"/>
        <c:auto val="1"/>
        <c:lblAlgn val="ctr"/>
        <c:lblOffset val="100"/>
      </c:catAx>
      <c:valAx>
        <c:axId val="80025088"/>
        <c:scaling>
          <c:orientation val="minMax"/>
        </c:scaling>
        <c:axPos val="l"/>
        <c:majorGridlines/>
        <c:numFmt formatCode="General" sourceLinked="1"/>
        <c:tickLblPos val="nextTo"/>
        <c:crossAx val="800235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9.9578245654075914E-2"/>
          <c:y val="0.16447285869311917"/>
          <c:w val="0.88713673019133432"/>
          <c:h val="0.705134374760131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rgbClr val="0070C0"/>
              </a:solidFill>
            </c:spPr>
          </c:dPt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1352200</c:v>
                </c:pt>
                <c:pt idx="1">
                  <c:v>1352200</c:v>
                </c:pt>
              </c:numCache>
            </c:numRef>
          </c:val>
        </c:ser>
        <c:shape val="cylinder"/>
        <c:axId val="80169216"/>
        <c:axId val="80171008"/>
        <c:axId val="0"/>
      </c:bar3DChart>
      <c:catAx>
        <c:axId val="80169216"/>
        <c:scaling>
          <c:orientation val="minMax"/>
        </c:scaling>
        <c:axPos val="b"/>
        <c:tickLblPos val="nextTo"/>
        <c:crossAx val="80171008"/>
        <c:crosses val="autoZero"/>
        <c:auto val="1"/>
        <c:lblAlgn val="ctr"/>
        <c:lblOffset val="100"/>
      </c:catAx>
      <c:valAx>
        <c:axId val="80171008"/>
        <c:scaling>
          <c:orientation val="minMax"/>
        </c:scaling>
        <c:axPos val="l"/>
        <c:majorGridlines/>
        <c:numFmt formatCode="General" sourceLinked="1"/>
        <c:tickLblPos val="nextTo"/>
        <c:crossAx val="801692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9.9578245654075914E-2"/>
          <c:y val="0.16447285869311917"/>
          <c:w val="0.88713673019133432"/>
          <c:h val="0.705134374760131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rgbClr val="0070C0"/>
              </a:solidFill>
            </c:spPr>
          </c:dPt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97000</c:v>
                </c:pt>
                <c:pt idx="1">
                  <c:v>97000</c:v>
                </c:pt>
              </c:numCache>
            </c:numRef>
          </c:val>
        </c:ser>
        <c:shape val="cylinder"/>
        <c:axId val="80253696"/>
        <c:axId val="80255232"/>
        <c:axId val="0"/>
      </c:bar3DChart>
      <c:catAx>
        <c:axId val="80253696"/>
        <c:scaling>
          <c:orientation val="minMax"/>
        </c:scaling>
        <c:axPos val="b"/>
        <c:tickLblPos val="nextTo"/>
        <c:crossAx val="80255232"/>
        <c:crosses val="autoZero"/>
        <c:auto val="1"/>
        <c:lblAlgn val="ctr"/>
        <c:lblOffset val="100"/>
      </c:catAx>
      <c:valAx>
        <c:axId val="80255232"/>
        <c:scaling>
          <c:orientation val="minMax"/>
        </c:scaling>
        <c:axPos val="l"/>
        <c:majorGridlines/>
        <c:numFmt formatCode="General" sourceLinked="1"/>
        <c:tickLblPos val="nextTo"/>
        <c:crossAx val="802536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9.9578245654075942E-2"/>
          <c:y val="0.16447285869311917"/>
          <c:w val="0.88713673019133421"/>
          <c:h val="0.705134374760131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rgbClr val="0070C0"/>
              </a:solidFill>
            </c:spPr>
          </c:dPt>
          <c:cat>
            <c:strRef>
              <c:f>Лист1!$A$2:$A$4</c:f>
              <c:strCache>
                <c:ptCount val="2"/>
                <c:pt idx="0">
                  <c:v>план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1500000</c:v>
                </c:pt>
                <c:pt idx="1">
                  <c:v>1500000</c:v>
                </c:pt>
              </c:numCache>
            </c:numRef>
          </c:val>
        </c:ser>
        <c:shape val="cylinder"/>
        <c:axId val="80268288"/>
        <c:axId val="80298752"/>
        <c:axId val="0"/>
      </c:bar3DChart>
      <c:catAx>
        <c:axId val="80268288"/>
        <c:scaling>
          <c:orientation val="minMax"/>
        </c:scaling>
        <c:axPos val="b"/>
        <c:tickLblPos val="nextTo"/>
        <c:crossAx val="80298752"/>
        <c:crosses val="autoZero"/>
        <c:auto val="1"/>
        <c:lblAlgn val="ctr"/>
        <c:lblOffset val="100"/>
      </c:catAx>
      <c:valAx>
        <c:axId val="80298752"/>
        <c:scaling>
          <c:orientation val="minMax"/>
        </c:scaling>
        <c:axPos val="l"/>
        <c:majorGridlines/>
        <c:numFmt formatCode="General" sourceLinked="1"/>
        <c:tickLblPos val="nextTo"/>
        <c:crossAx val="802682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0.01627</cdr:x>
      <cdr:y>0.00073</cdr:y>
    </cdr:from>
    <cdr:to>
      <cdr:x>1</cdr:x>
      <cdr:y>0.13512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71100" y="3175"/>
          <a:ext cx="10344500" cy="584775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Налог на доходы физических лиц</a:t>
          </a:r>
          <a:endParaRPr lang="ru-RU" sz="3200" b="1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0.57475</cdr:x>
      <cdr:y>0.91135</cdr:y>
    </cdr:from>
    <cdr:to>
      <cdr:x>0.8402</cdr:x>
      <cdr:y>0.99614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6043863" y="3965575"/>
          <a:ext cx="2791326" cy="36896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600" b="1" u="sng" dirty="0" smtClean="0">
              <a:solidFill>
                <a:schemeClr val="tx1"/>
              </a:solidFill>
            </a:rPr>
            <a:t>Исполнение свыше 100 %</a:t>
          </a:r>
          <a:endParaRPr lang="ru-RU" sz="1600" b="1" u="sng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0.2974</cdr:x>
      <cdr:y>0.40544</cdr:y>
    </cdr:from>
    <cdr:to>
      <cdr:x>0.31497</cdr:x>
      <cdr:y>0.61763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127375" y="1764189"/>
          <a:ext cx="184731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0.12319</cdr:x>
      <cdr:y>0</cdr:y>
    </cdr:from>
    <cdr:to>
      <cdr:x>0.86461</cdr:x>
      <cdr:y>0.21014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95400" y="0"/>
          <a:ext cx="7796462" cy="9144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          Межбюджетные трансферты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0.7685</cdr:x>
      <cdr:y>0.91135</cdr:y>
    </cdr:from>
    <cdr:to>
      <cdr:x>0.95767</cdr:x>
      <cdr:y>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8081210" y="3965574"/>
          <a:ext cx="1989221" cy="38576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800" b="1" dirty="0" smtClean="0"/>
            <a:t>Исполнение 100%</a:t>
          </a:r>
          <a:endParaRPr lang="ru-RU" sz="1800" b="1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0.12319</cdr:x>
      <cdr:y>0</cdr:y>
    </cdr:from>
    <cdr:to>
      <cdr:x>0.86461</cdr:x>
      <cdr:y>0.21014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95400" y="0"/>
          <a:ext cx="7796462" cy="9144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Средства самообложения граждан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0.74409</cdr:x>
      <cdr:y>0.8966</cdr:y>
    </cdr:from>
    <cdr:to>
      <cdr:x>0.97292</cdr:x>
      <cdr:y>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7824537" y="3901407"/>
          <a:ext cx="2406316" cy="44993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800" b="1" dirty="0" smtClean="0"/>
            <a:t>Исполнение 100%</a:t>
          </a:r>
          <a:endParaRPr lang="ru-RU" sz="1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0.12319</cdr:x>
      <cdr:y>0</cdr:y>
    </cdr:from>
    <cdr:to>
      <cdr:x>0.86461</cdr:x>
      <cdr:y>0.21014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95400" y="0"/>
          <a:ext cx="7796462" cy="9144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Единый сельскохозяйственный налог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0.74256</cdr:x>
      <cdr:y>0.89291</cdr:y>
    </cdr:from>
    <cdr:to>
      <cdr:x>1</cdr:x>
      <cdr:y>0.98139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7808495" y="3885364"/>
          <a:ext cx="2707105" cy="38501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600" b="1" dirty="0" smtClean="0"/>
            <a:t>Исполнение  свыше 100 %</a:t>
          </a:r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0.14149</cdr:x>
      <cdr:y>0</cdr:y>
    </cdr:from>
    <cdr:to>
      <cdr:x>0.73494</cdr:x>
      <cdr:y>0.10764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487904" y="0"/>
          <a:ext cx="6240379" cy="46839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algn="ctr"/>
          <a:r>
            <a:rPr lang="ru-RU" sz="2800" dirty="0" smtClean="0"/>
            <a:t>Налог на имущество физ.лиц</a:t>
          </a:r>
          <a:endParaRPr lang="ru-RU" sz="2800" dirty="0"/>
        </a:p>
      </cdr:txBody>
    </cdr:sp>
  </cdr:relSizeAnchor>
  <cdr:relSizeAnchor xmlns:cdr="http://schemas.openxmlformats.org/drawingml/2006/chartDrawing">
    <cdr:from>
      <cdr:x>0.65103</cdr:x>
      <cdr:y>0.85236</cdr:y>
    </cdr:from>
    <cdr:to>
      <cdr:x>0.87223</cdr:x>
      <cdr:y>0.96296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6845968" y="3708902"/>
          <a:ext cx="2326106" cy="48126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400" b="1" dirty="0" smtClean="0"/>
            <a:t>Исполнение свыше 100%</a:t>
          </a:r>
          <a:endParaRPr lang="ru-RU" sz="14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0.12319</cdr:x>
      <cdr:y>0</cdr:y>
    </cdr:from>
    <cdr:to>
      <cdr:x>0.86461</cdr:x>
      <cdr:y>0.21014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95400" y="0"/>
          <a:ext cx="7796462" cy="9144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algn="ctr"/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Земельный налог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0.74714</cdr:x>
      <cdr:y>0.88185</cdr:y>
    </cdr:from>
    <cdr:to>
      <cdr:x>0.98055</cdr:x>
      <cdr:y>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7856621" y="3837238"/>
          <a:ext cx="2454441" cy="5141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600" b="1" dirty="0" smtClean="0"/>
            <a:t>Исполнение свыше 100%</a:t>
          </a:r>
          <a:endParaRPr lang="ru-RU" sz="16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0.12319</cdr:x>
      <cdr:y>0</cdr:y>
    </cdr:from>
    <cdr:to>
      <cdr:x>0.86461</cdr:x>
      <cdr:y>0.21014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95400" y="0"/>
          <a:ext cx="7796462" cy="9144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Доходы от сдачи в аренду имущества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0.75019</cdr:x>
      <cdr:y>0.87817</cdr:y>
    </cdr:from>
    <cdr:to>
      <cdr:x>0.93478</cdr:x>
      <cdr:y>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7888704" y="3821196"/>
          <a:ext cx="1941095" cy="53014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800" b="1" dirty="0" smtClean="0"/>
            <a:t>Исполнение 100%</a:t>
          </a:r>
          <a:endParaRPr lang="ru-RU" sz="18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0.12319</cdr:x>
      <cdr:y>0</cdr:y>
    </cdr:from>
    <cdr:to>
      <cdr:x>0.86461</cdr:x>
      <cdr:y>0.21014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95400" y="0"/>
          <a:ext cx="7796462" cy="9144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    Доходы в порядке возмещения расходов, понесенных</a:t>
          </a:r>
        </a:p>
        <a:p xmlns:a="http://schemas.openxmlformats.org/drawingml/2006/main"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            в связи с эксплуатацией имущества СП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0.73494</cdr:x>
      <cdr:y>0.87448</cdr:y>
    </cdr:from>
    <cdr:to>
      <cdr:x>0.93021</cdr:x>
      <cdr:y>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7728284" y="3805154"/>
          <a:ext cx="2053390" cy="54618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800" b="1" dirty="0" smtClean="0"/>
            <a:t>Исполнение 100%</a:t>
          </a:r>
          <a:endParaRPr lang="ru-RU" sz="18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0.12319</cdr:x>
      <cdr:y>0</cdr:y>
    </cdr:from>
    <cdr:to>
      <cdr:x>0.86461</cdr:x>
      <cdr:y>0.21014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95400" y="0"/>
          <a:ext cx="7796462" cy="9144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                              Дотации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0.7624</cdr:x>
      <cdr:y>0.92978</cdr:y>
    </cdr:from>
    <cdr:to>
      <cdr:x>1</cdr:x>
      <cdr:y>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8017041" y="4045786"/>
          <a:ext cx="2498559" cy="30555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800" b="1" dirty="0" smtClean="0"/>
            <a:t>Исполнение</a:t>
          </a:r>
          <a:r>
            <a:rPr lang="ru-RU" sz="1800" dirty="0" smtClean="0"/>
            <a:t> </a:t>
          </a:r>
          <a:r>
            <a:rPr lang="ru-RU" sz="1800" b="1" dirty="0" smtClean="0"/>
            <a:t>100%</a:t>
          </a:r>
          <a:endParaRPr lang="ru-RU" sz="180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0.12319</cdr:x>
      <cdr:y>0</cdr:y>
    </cdr:from>
    <cdr:to>
      <cdr:x>0.86461</cdr:x>
      <cdr:y>0.21014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95400" y="0"/>
          <a:ext cx="7796462" cy="9144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                          Субвенции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0.68764</cdr:x>
      <cdr:y>0.91135</cdr:y>
    </cdr:from>
    <cdr:to>
      <cdr:x>0.94851</cdr:x>
      <cdr:y>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7230979" y="3965574"/>
          <a:ext cx="2743200" cy="38576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800" b="1" dirty="0" smtClean="0"/>
            <a:t>Исполнение 100%</a:t>
          </a:r>
          <a:endParaRPr lang="ru-RU" sz="180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0.12319</cdr:x>
      <cdr:y>0</cdr:y>
    </cdr:from>
    <cdr:to>
      <cdr:x>0.86461</cdr:x>
      <cdr:y>0.21014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95400" y="0"/>
          <a:ext cx="7796462" cy="9144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Межбюджетные трансферты (грант)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0.71205</cdr:x>
      <cdr:y>0.87817</cdr:y>
    </cdr:from>
    <cdr:to>
      <cdr:x>0.96682</cdr:x>
      <cdr:y>0.97419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7487652" y="3821195"/>
          <a:ext cx="2679031" cy="41784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800" b="1" dirty="0" smtClean="0"/>
            <a:t>Исполнение 100%</a:t>
          </a:r>
          <a:endParaRPr lang="ru-RU" sz="1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EE036-2F2C-4264-91EB-4AB4D9553591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D7BAC-4C91-48B4-9382-01A29EC1AB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D7BAC-4C91-48B4-9382-01A29EC1AB89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D7BAC-4C91-48B4-9382-01A29EC1AB89}" type="slidenum">
              <a:rPr lang="ru-RU" smtClean="0"/>
              <a:pPr/>
              <a:t>115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D7BAC-4C91-48B4-9382-01A29EC1AB89}" type="slidenum">
              <a:rPr lang="ru-RU" smtClean="0"/>
              <a:pPr/>
              <a:t>116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552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192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042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328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2345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300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19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332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63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4133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344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4F072-1961-4AD1-964B-4506FD6515F6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3E6BE-6A18-4FDA-8729-AEA8D93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96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11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Отчетный доклад Совета и Исполнительного комитета Эбалаковского сельского поселения Кайбицкого муниципального района Республики Татарстан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2020 год и задачи  на 2021 год.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исполнение бюджета;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содержание  социально-культурной  сферы,  водоснабжения, 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благоустройство территории населенных пунктов, улиц,  дорог;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работа  по  предупреждению чрезвычайных ситуаций;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развитие местного самоуправления,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взаимодействие с предприятиями и организациями всех форм собственности с целью укрепления и развития экономики поселения;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решение других вопросов местного значения.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Село Эбалаково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94612" y="2598296"/>
          <a:ext cx="9496924" cy="2679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231"/>
                <a:gridCol w="2374231"/>
                <a:gridCol w="2374231"/>
                <a:gridCol w="2374231"/>
              </a:tblGrid>
              <a:tr h="137553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96767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61500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246000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307500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  Выполнен ремонт уличного освещения с приобретением материалов(установлен шкаф для таймера, счетчика) по ул.Набережной работу выполнил </a:t>
            </a:r>
            <a:r>
              <a:rPr lang="ru-RU" sz="3200" b="1" dirty="0" smtClean="0"/>
              <a:t>Низамов Рафаэль Ильдарович</a:t>
            </a:r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6" name="Рисунок 5" descr="https://xn--c1adbzffdogqj2c3d.xn--p1ai/static/img/0000/0001/3510/13510245.nbufigc7vh.900x1000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768" y="3224462"/>
            <a:ext cx="5855369" cy="3336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Ремонт и благоустройство колонки </a:t>
            </a:r>
          </a:p>
          <a:p>
            <a:pPr>
              <a:buNone/>
            </a:pPr>
            <a:r>
              <a:rPr lang="ru-RU" sz="2400" dirty="0" smtClean="0"/>
              <a:t>работу выполнил подрядчик КФХ Зиннуров </a:t>
            </a:r>
            <a:r>
              <a:rPr lang="ru-RU" sz="2400" dirty="0" err="1" smtClean="0"/>
              <a:t>Фарид</a:t>
            </a:r>
            <a:r>
              <a:rPr lang="ru-RU" sz="2400" dirty="0" smtClean="0"/>
              <a:t> Рашитович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3200" dirty="0" smtClean="0"/>
          </a:p>
        </p:txBody>
      </p:sp>
      <p:pic>
        <p:nvPicPr>
          <p:cNvPr id="5" name="Рисунок 4" descr="IMG-20210116-WA01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86" y="2823410"/>
            <a:ext cx="3097129" cy="3753853"/>
          </a:xfrm>
          <a:prstGeom prst="rect">
            <a:avLst/>
          </a:prstGeom>
        </p:spPr>
      </p:pic>
      <p:pic>
        <p:nvPicPr>
          <p:cNvPr id="6" name="Рисунок 5" descr="IMG-20210116-WA01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386" y="2775284"/>
            <a:ext cx="3405939" cy="3866148"/>
          </a:xfrm>
          <a:prstGeom prst="rect">
            <a:avLst/>
          </a:prstGeom>
        </p:spPr>
      </p:pic>
      <p:pic>
        <p:nvPicPr>
          <p:cNvPr id="5122" name="Picture 2" descr="C:\Users\Админ\Desktop\ВСЕ ФОТОГРАФИИ СП\Фотки 2020 года\Колонка Эбалаково с будкой\IMG-20201116-WA00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9579" y="2786508"/>
            <a:ext cx="3654905" cy="3838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Благоустройство родника </a:t>
            </a:r>
          </a:p>
          <a:p>
            <a:pPr>
              <a:buNone/>
            </a:pPr>
            <a:r>
              <a:rPr lang="ru-RU" sz="2400" dirty="0" smtClean="0"/>
              <a:t>работу выполнил подрядчик КФХ Зиннуров </a:t>
            </a:r>
            <a:r>
              <a:rPr lang="ru-RU" sz="2400" dirty="0" err="1" smtClean="0"/>
              <a:t>Фарид</a:t>
            </a:r>
            <a:r>
              <a:rPr lang="ru-RU" sz="2400" dirty="0" smtClean="0"/>
              <a:t> Рашитович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3200" dirty="0" smtClean="0"/>
          </a:p>
        </p:txBody>
      </p:sp>
      <p:pic>
        <p:nvPicPr>
          <p:cNvPr id="9" name="Рисунок 8" descr="IMG_20200928_144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388" y="2775284"/>
            <a:ext cx="4796591" cy="3705728"/>
          </a:xfrm>
          <a:prstGeom prst="rect">
            <a:avLst/>
          </a:prstGeom>
        </p:spPr>
      </p:pic>
      <p:pic>
        <p:nvPicPr>
          <p:cNvPr id="13" name="Рисунок 12" descr="IMG-20201006-WA00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737" y="2743199"/>
            <a:ext cx="4892842" cy="38019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Благоустройство родника </a:t>
            </a:r>
          </a:p>
          <a:p>
            <a:pPr>
              <a:buNone/>
            </a:pPr>
            <a:r>
              <a:rPr lang="ru-RU" sz="2400" dirty="0" smtClean="0"/>
              <a:t>работу выполнил подрядчик КФХ Зиннуров </a:t>
            </a:r>
            <a:r>
              <a:rPr lang="ru-RU" sz="2400" dirty="0" err="1" smtClean="0"/>
              <a:t>Фарид</a:t>
            </a:r>
            <a:r>
              <a:rPr lang="ru-RU" sz="2400" dirty="0" smtClean="0"/>
              <a:t> Рашитович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3200" dirty="0" smtClean="0"/>
          </a:p>
        </p:txBody>
      </p:sp>
      <p:pic>
        <p:nvPicPr>
          <p:cNvPr id="11" name="Рисунок 10" descr="IMG-20201006-WA0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74" y="2759240"/>
            <a:ext cx="4652210" cy="3834065"/>
          </a:xfrm>
          <a:prstGeom prst="rect">
            <a:avLst/>
          </a:prstGeom>
        </p:spPr>
      </p:pic>
      <p:pic>
        <p:nvPicPr>
          <p:cNvPr id="12" name="Рисунок 11" descr="IMG-20201006-WA00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244" y="2759242"/>
            <a:ext cx="4860756" cy="37698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Установка пожарного гидранта </a:t>
            </a:r>
            <a:r>
              <a:rPr lang="ru-RU" sz="2400" dirty="0" smtClean="0"/>
              <a:t>работу выполнил подрядчик КФХ Зиннуров </a:t>
            </a:r>
            <a:r>
              <a:rPr lang="ru-RU" sz="2400" dirty="0" err="1" smtClean="0"/>
              <a:t>Фарид</a:t>
            </a:r>
            <a:r>
              <a:rPr lang="ru-RU" sz="2400" dirty="0" smtClean="0"/>
              <a:t> Рашитович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3200" dirty="0" smtClean="0"/>
          </a:p>
        </p:txBody>
      </p:sp>
      <p:pic>
        <p:nvPicPr>
          <p:cNvPr id="8" name="Рисунок 7" descr="IMG-20210116-WA01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7" y="2646947"/>
            <a:ext cx="4796590" cy="3801979"/>
          </a:xfrm>
          <a:prstGeom prst="rect">
            <a:avLst/>
          </a:prstGeom>
        </p:spPr>
      </p:pic>
      <p:pic>
        <p:nvPicPr>
          <p:cNvPr id="9" name="Рисунок 8" descr="20210117_1255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6822" y="2406317"/>
            <a:ext cx="5213684" cy="41308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Деревня Мурза Берлибаш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94612" y="2598296"/>
          <a:ext cx="9496924" cy="2679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231"/>
                <a:gridCol w="2374231"/>
                <a:gridCol w="2374231"/>
                <a:gridCol w="2374231"/>
              </a:tblGrid>
              <a:tr h="137553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96767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50000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200000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250000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Замена глубинного насоса </a:t>
            </a:r>
            <a:r>
              <a:rPr lang="ru-RU" sz="2000" dirty="0" smtClean="0"/>
              <a:t>Работу выполнил подрядчик КФХ Зиннуров </a:t>
            </a:r>
            <a:r>
              <a:rPr lang="ru-RU" sz="2000" dirty="0" err="1" smtClean="0"/>
              <a:t>Фарид</a:t>
            </a:r>
            <a:r>
              <a:rPr lang="ru-RU" sz="2000" dirty="0" smtClean="0"/>
              <a:t> Рашитович</a:t>
            </a:r>
          </a:p>
          <a:p>
            <a:endParaRPr lang="ru-RU" dirty="0"/>
          </a:p>
        </p:txBody>
      </p:sp>
      <p:pic>
        <p:nvPicPr>
          <p:cNvPr id="5" name="Рисунок 4" descr="IMG-20210116-WA00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231" y="2342146"/>
            <a:ext cx="5154863" cy="4275221"/>
          </a:xfrm>
          <a:prstGeom prst="rect">
            <a:avLst/>
          </a:prstGeom>
        </p:spPr>
      </p:pic>
      <p:pic>
        <p:nvPicPr>
          <p:cNvPr id="6" name="Рисунок 5" descr="IMG-20210116-WA007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78" y="2502568"/>
            <a:ext cx="5031875" cy="40907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Замена и диагностика автоматики Работу выполнил подрядчик «ООО </a:t>
            </a:r>
            <a:r>
              <a:rPr lang="ru-RU" dirty="0" err="1" smtClean="0"/>
              <a:t>Авитекс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https://pro-trud.ru/wp-content/uploads/2014/01/n2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45433" y="2595917"/>
            <a:ext cx="5261810" cy="388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korvet-jsc.ru/upload/iblock/27e/27ed332199f8a65265b7c76383980378.jp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887452" y="2326105"/>
            <a:ext cx="5697570" cy="4186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3 населенных пунктах выполнен ремонт уличного освещения с приобретением материалов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IMG-20210116-WA0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25" y="2646948"/>
            <a:ext cx="4973053" cy="3898232"/>
          </a:xfrm>
          <a:prstGeom prst="rect">
            <a:avLst/>
          </a:prstGeom>
        </p:spPr>
      </p:pic>
      <p:pic>
        <p:nvPicPr>
          <p:cNvPr id="6" name="Рисунок 5" descr="IMG-20210116-WA01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442" y="2630905"/>
            <a:ext cx="5165557" cy="38501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68839" y="2098622"/>
            <a:ext cx="8964118" cy="445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Содержание автомобильных дорог в границах всех населенных пунктов поселения. 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C:\Users\Эндже\Desktop\Аделя\отчет главы 2020-2021\20210115_11063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23873" y="2358189"/>
            <a:ext cx="3834063" cy="428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Эндже\Desktop\Аделя\отчет главы 2020-2021\20210115_110641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502316" y="2294022"/>
            <a:ext cx="3275212" cy="4219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ruzaregion.ru/fotosnews/25257.jpg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66346" y="2646948"/>
            <a:ext cx="4013150" cy="3914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10116-WA005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402" y="1761455"/>
            <a:ext cx="5034493" cy="4719555"/>
          </a:xfrm>
        </p:spPr>
      </p:pic>
      <p:pic>
        <p:nvPicPr>
          <p:cNvPr id="6" name="Рисунок 5" descr="IMG-20210116-WA00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063" y="1732546"/>
            <a:ext cx="5694947" cy="47163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План сбора самообложения от населения  за 2021 год составляет 406тыс. 500 руб.</a:t>
            </a: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22946" y="2887578"/>
          <a:ext cx="9801729" cy="2906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980"/>
                <a:gridCol w="3166712"/>
                <a:gridCol w="1612124"/>
                <a:gridCol w="2308567"/>
                <a:gridCol w="1960346"/>
              </a:tblGrid>
              <a:tr h="44115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№/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п.п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села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Сумма граждан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Сумма РТ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15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Эбалаково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59500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238000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297500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15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Малые Кайбицы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161500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646000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807500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15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Берлибаш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135000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540000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675000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15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Мурза Берлибаш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202000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252500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15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406500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1624000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2030500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fontAlgn="base"/>
            <a:r>
              <a:rPr lang="ru-RU" b="1" dirty="0" smtClean="0"/>
              <a:t>Село Берлибаш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sz="3000" dirty="0" smtClean="0"/>
              <a:t>очистка территорий свалок населенных пунктов поселения;</a:t>
            </a:r>
          </a:p>
          <a:p>
            <a:r>
              <a:rPr lang="ru-RU" sz="3000" dirty="0" smtClean="0"/>
              <a:t> очистка и благоустройство  пруда;</a:t>
            </a:r>
          </a:p>
          <a:p>
            <a:r>
              <a:rPr lang="ru-RU" sz="3000" dirty="0" smtClean="0"/>
              <a:t> ремонт водопроводных сетей с приобретением материалов  </a:t>
            </a:r>
          </a:p>
          <a:p>
            <a:r>
              <a:rPr lang="ru-RU" sz="3000" b="1" dirty="0" smtClean="0"/>
              <a:t> </a:t>
            </a:r>
            <a:r>
              <a:rPr lang="ru-RU" sz="3000" dirty="0" smtClean="0"/>
              <a:t>Все документы по лицензированию водозаборной скважины</a:t>
            </a:r>
            <a:r>
              <a:rPr lang="ru-RU" sz="3000" b="1" dirty="0" smtClean="0"/>
              <a:t> </a:t>
            </a:r>
            <a:r>
              <a:rPr lang="ru-RU" sz="3000" dirty="0" smtClean="0"/>
              <a:t>(анализ воды</a:t>
            </a:r>
            <a:r>
              <a:rPr lang="ru-RU" sz="3000" b="1" dirty="0" smtClean="0"/>
              <a:t> </a:t>
            </a:r>
            <a:r>
              <a:rPr lang="ru-RU" sz="3000" dirty="0" smtClean="0"/>
              <a:t>и другие документы);</a:t>
            </a:r>
            <a:endParaRPr lang="ru-RU" sz="3000" b="1" dirty="0" smtClean="0"/>
          </a:p>
          <a:p>
            <a:r>
              <a:rPr lang="ru-RU" sz="3000" dirty="0" smtClean="0"/>
              <a:t> содержание автомобильных дорог в границах населенных пунктов поселения;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 fontAlgn="base"/>
            <a:r>
              <a:rPr lang="ru-RU" b="1" dirty="0" smtClean="0"/>
              <a:t>Село Эбалаково</a:t>
            </a:r>
            <a:endParaRPr lang="ru-RU" dirty="0" smtClean="0"/>
          </a:p>
          <a:p>
            <a:r>
              <a:rPr lang="ru-RU" sz="3100" dirty="0" smtClean="0"/>
              <a:t>ремонт уличного освещения с приобретением материалов;</a:t>
            </a:r>
          </a:p>
          <a:p>
            <a:r>
              <a:rPr lang="ru-RU" sz="3100" dirty="0" smtClean="0"/>
              <a:t>очистка территорий свалок населенных пунктов поселения;</a:t>
            </a:r>
          </a:p>
          <a:p>
            <a:r>
              <a:rPr lang="ru-RU" sz="3100" dirty="0" smtClean="0"/>
              <a:t> ремонт водопроводных сетей с приобретением материалов; </a:t>
            </a:r>
          </a:p>
          <a:p>
            <a:r>
              <a:rPr lang="ru-RU" sz="3100" dirty="0" smtClean="0"/>
              <a:t> установка автоматики для закачки воды  на водонапорную башню с приобретением материалов;</a:t>
            </a:r>
          </a:p>
          <a:p>
            <a:r>
              <a:rPr lang="ru-RU" sz="3100" b="1" dirty="0" smtClean="0"/>
              <a:t> </a:t>
            </a:r>
            <a:r>
              <a:rPr lang="ru-RU" sz="3100" dirty="0" smtClean="0"/>
              <a:t>подготовительные работы по лицензированию водозаборной скважины</a:t>
            </a:r>
            <a:r>
              <a:rPr lang="ru-RU" sz="3100" b="1" dirty="0" smtClean="0"/>
              <a:t> </a:t>
            </a:r>
            <a:r>
              <a:rPr lang="ru-RU" sz="3100" dirty="0" smtClean="0"/>
              <a:t>(анализ воды, проведение экспертизы водозабора нормам </a:t>
            </a:r>
            <a:r>
              <a:rPr lang="ru-RU" sz="3100" dirty="0" err="1" smtClean="0"/>
              <a:t>СанПиН</a:t>
            </a:r>
            <a:r>
              <a:rPr lang="ru-RU" sz="3100" dirty="0" smtClean="0"/>
              <a:t> "Зоны санитарной охраны" и "Питьевая вода" во ФБУЗ Центр гигиены и эпидемиологии и получение санитарно-эпидемиологического заключения);</a:t>
            </a:r>
            <a:endParaRPr lang="ru-RU" sz="3100" b="1" dirty="0" smtClean="0"/>
          </a:p>
          <a:p>
            <a:r>
              <a:rPr lang="tt-RU" sz="3100" dirty="0" smtClean="0"/>
              <a:t> </a:t>
            </a:r>
            <a:r>
              <a:rPr lang="ru-RU" sz="3100" dirty="0" smtClean="0"/>
              <a:t>содержание автомобильных дорог в границах населенных пунктов поселения».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 smtClean="0"/>
              <a:t>Село Малые Кайбицы</a:t>
            </a:r>
            <a:endParaRPr lang="ru-RU" sz="2400" dirty="0" smtClean="0"/>
          </a:p>
          <a:p>
            <a:r>
              <a:rPr lang="ru-RU" sz="2200" dirty="0" smtClean="0"/>
              <a:t> ремонт уличного освещения с приобретением материалов;</a:t>
            </a:r>
          </a:p>
          <a:p>
            <a:r>
              <a:rPr lang="ru-RU" sz="2200" dirty="0" smtClean="0"/>
              <a:t> очистка территорий свалок населенных пунктов поселения;</a:t>
            </a:r>
          </a:p>
          <a:p>
            <a:r>
              <a:rPr lang="ru-RU" sz="2200" dirty="0" smtClean="0"/>
              <a:t> благоустройство родника с приобретением материалов;</a:t>
            </a:r>
          </a:p>
          <a:p>
            <a:r>
              <a:rPr lang="ru-RU" sz="2200" dirty="0" smtClean="0"/>
              <a:t> ремонт водопроводных сетей с приобретением материалов;</a:t>
            </a:r>
          </a:p>
          <a:p>
            <a:r>
              <a:rPr lang="ru-RU" sz="2200" b="1" dirty="0" smtClean="0"/>
              <a:t> </a:t>
            </a:r>
            <a:r>
              <a:rPr lang="ru-RU" sz="2200" dirty="0" smtClean="0"/>
              <a:t>подготовительные работы по лицензированию водозаборных скважин</a:t>
            </a:r>
            <a:r>
              <a:rPr lang="ru-RU" sz="2200" b="1" dirty="0" smtClean="0"/>
              <a:t> </a:t>
            </a:r>
            <a:r>
              <a:rPr lang="ru-RU" sz="2200" dirty="0" smtClean="0"/>
              <a:t>(анализ воды, проведение экспертизы водозабора нормам </a:t>
            </a:r>
            <a:r>
              <a:rPr lang="ru-RU" sz="2200" dirty="0" err="1" smtClean="0"/>
              <a:t>СанПиН</a:t>
            </a:r>
            <a:r>
              <a:rPr lang="ru-RU" sz="2200" dirty="0" smtClean="0"/>
              <a:t> "Зоны санитарной охраны" и "Питьевая вода" во ФБУЗ Центр гигиены и эпидемиологии и получение санитарно-эпидемиологического заключения);</a:t>
            </a:r>
            <a:endParaRPr lang="ru-RU" sz="2200" b="1" dirty="0" smtClean="0"/>
          </a:p>
          <a:p>
            <a:r>
              <a:rPr lang="ru-RU" sz="2200" dirty="0" smtClean="0"/>
              <a:t> содержание автомобильных дорог в границах населенных пунктов поселения</a:t>
            </a:r>
            <a:r>
              <a:rPr lang="ru-RU" sz="2200" b="1" dirty="0" smtClean="0"/>
              <a:t>;</a:t>
            </a:r>
          </a:p>
          <a:p>
            <a:r>
              <a:rPr lang="ru-RU" sz="2200" dirty="0" smtClean="0"/>
              <a:t> очистка и ремонт кладбище «</a:t>
            </a:r>
            <a:r>
              <a:rPr lang="ru-RU" sz="2200" dirty="0" err="1" smtClean="0"/>
              <a:t>Изгел</a:t>
            </a:r>
            <a:r>
              <a:rPr lang="tt-RU" sz="2200" dirty="0" smtClean="0"/>
              <a:t>әр</a:t>
            </a:r>
            <a:r>
              <a:rPr lang="ru-RU" sz="2200" dirty="0" smtClean="0"/>
              <a:t>» с приобретением материалов.»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400" b="1" dirty="0" smtClean="0"/>
              <a:t>Деревня Мурза Берлибаш</a:t>
            </a:r>
            <a:endParaRPr lang="ru-RU" sz="2400" dirty="0" smtClean="0"/>
          </a:p>
          <a:p>
            <a:r>
              <a:rPr lang="ru-RU" sz="2400" dirty="0" smtClean="0"/>
              <a:t>ремонт уличного освещения с приобретением материалов;</a:t>
            </a:r>
          </a:p>
          <a:p>
            <a:r>
              <a:rPr lang="ru-RU" sz="2400" dirty="0" smtClean="0"/>
              <a:t> ремонт водопроводных сетей с приобретением материалов;</a:t>
            </a:r>
          </a:p>
          <a:p>
            <a:r>
              <a:rPr lang="ru-RU" sz="2400" b="1" dirty="0" smtClean="0"/>
              <a:t> </a:t>
            </a:r>
            <a:r>
              <a:rPr lang="ru-RU" sz="2400" dirty="0" smtClean="0"/>
              <a:t>подготовительные работы по лицензированию водозаборной скважины</a:t>
            </a:r>
            <a:r>
              <a:rPr lang="ru-RU" sz="2400" b="1" dirty="0" smtClean="0"/>
              <a:t> </a:t>
            </a:r>
            <a:r>
              <a:rPr lang="ru-RU" sz="2400" dirty="0" smtClean="0"/>
              <a:t>(анализ воды, проведение экспертизы водозабора нормам </a:t>
            </a:r>
            <a:r>
              <a:rPr lang="ru-RU" sz="2400" dirty="0" err="1" smtClean="0"/>
              <a:t>СанПиН</a:t>
            </a:r>
            <a:r>
              <a:rPr lang="ru-RU" sz="2400" dirty="0" smtClean="0"/>
              <a:t> "Зоны санитарной охраны" и "Питьевая вода" во ФБУЗ Центр гигиены и эпидемиологии и получение санитарно-эпидемиологического заключения);</a:t>
            </a:r>
            <a:endParaRPr lang="ru-RU" sz="2400" b="1" dirty="0" smtClean="0"/>
          </a:p>
          <a:p>
            <a:r>
              <a:rPr lang="ru-RU" sz="2400" dirty="0" smtClean="0"/>
              <a:t>содержание автомобильных дорог в границах населенных пунктов поселения;</a:t>
            </a:r>
          </a:p>
          <a:p>
            <a:r>
              <a:rPr lang="ru-RU" sz="2400" dirty="0" smtClean="0"/>
              <a:t> приведение нормативное состояние дорог с приобретением материалов».</a:t>
            </a:r>
          </a:p>
          <a:p>
            <a:pPr>
              <a:buNone/>
            </a:pPr>
            <a:r>
              <a:rPr lang="ru-RU" sz="2400" b="1" dirty="0" smtClean="0"/>
              <a:t> </a:t>
            </a: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Пожарная безопасность</a:t>
            </a:r>
            <a:endParaRPr lang="ru-RU" sz="6600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10116-WA000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3999" y="1828801"/>
            <a:ext cx="9208169" cy="4796588"/>
          </a:xfr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>Постановление Правительства РФ от 16 сентября 2020 г. № 1479 "Об утверждении Правил противопожарного режима в Российской Федерации"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28 сентября 2020</a:t>
            </a:r>
          </a:p>
          <a:p>
            <a:pPr>
              <a:buNone/>
            </a:pPr>
            <a:r>
              <a:rPr lang="ru-RU" sz="2000" dirty="0" smtClean="0"/>
              <a:t>В соответствии со статьей 16 Федерального закона "О пожарной безопасности" Правительство Российской Федерации постановляет:</a:t>
            </a:r>
          </a:p>
          <a:p>
            <a:pPr>
              <a:buNone/>
            </a:pPr>
            <a:r>
              <a:rPr lang="ru-RU" sz="2000" dirty="0" smtClean="0"/>
              <a:t>1. Утвердить прилагаемые Правила противопожарного режима в Российской Федерации.</a:t>
            </a:r>
          </a:p>
          <a:p>
            <a:pPr>
              <a:buNone/>
            </a:pPr>
            <a:r>
              <a:rPr lang="ru-RU" sz="2000" dirty="0" smtClean="0"/>
              <a:t>2. Настоящее постановление вступает в силу с 1 января 2021 г. и действует до 31 декабря 2026 г. включительно.</a:t>
            </a:r>
          </a:p>
          <a:p>
            <a:pPr>
              <a:buNone/>
            </a:pPr>
            <a:r>
              <a:rPr lang="ru-RU" sz="2000" dirty="0" smtClean="0"/>
              <a:t>Председатель Правительства</a:t>
            </a:r>
            <a:br>
              <a:rPr lang="ru-RU" sz="2000" dirty="0" smtClean="0"/>
            </a:br>
            <a:r>
              <a:rPr lang="ru-RU" sz="2000" dirty="0" smtClean="0"/>
              <a:t>Российской Федераций М. </a:t>
            </a:r>
            <a:r>
              <a:rPr lang="ru-RU" sz="2000" dirty="0" err="1" smtClean="0"/>
              <a:t>Мишустин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Утверждены постановлением Правительства Российской Федерации</a:t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4800" b="1" dirty="0" smtClean="0">
              <a:solidFill>
                <a:srgbClr val="002060"/>
              </a:solidFill>
            </a:endParaRPr>
          </a:p>
          <a:p>
            <a:r>
              <a:rPr lang="ru-RU" sz="4800" b="1" dirty="0" smtClean="0">
                <a:solidFill>
                  <a:srgbClr val="002060"/>
                </a:solidFill>
              </a:rPr>
              <a:t>За 2020</a:t>
            </a:r>
            <a:r>
              <a:rPr lang="ru-RU" sz="4800" dirty="0" smtClean="0">
                <a:solidFill>
                  <a:srgbClr val="002060"/>
                </a:solidFill>
              </a:rPr>
              <a:t> год было  проведено </a:t>
            </a:r>
          </a:p>
          <a:p>
            <a:pPr>
              <a:buNone/>
            </a:pPr>
            <a:r>
              <a:rPr lang="ru-RU" sz="4800" b="1" i="1" u="sng" dirty="0" smtClean="0">
                <a:solidFill>
                  <a:srgbClr val="002060"/>
                </a:solidFill>
              </a:rPr>
              <a:t>19</a:t>
            </a:r>
            <a:r>
              <a:rPr lang="ru-RU" sz="4800" b="1" i="1" dirty="0" smtClean="0">
                <a:solidFill>
                  <a:srgbClr val="002060"/>
                </a:solidFill>
              </a:rPr>
              <a:t> заседаний</a:t>
            </a:r>
            <a:r>
              <a:rPr lang="ru-RU" sz="4800" dirty="0" smtClean="0">
                <a:solidFill>
                  <a:srgbClr val="002060"/>
                </a:solidFill>
              </a:rPr>
              <a:t> Совета Эбалаковского сельского поселения депутатским корпусом, рассмотрено </a:t>
            </a:r>
            <a:r>
              <a:rPr lang="ru-RU" sz="4800" b="1" i="1" u="sng" dirty="0" smtClean="0">
                <a:solidFill>
                  <a:srgbClr val="002060"/>
                </a:solidFill>
              </a:rPr>
              <a:t>35 </a:t>
            </a:r>
            <a:r>
              <a:rPr lang="ru-RU" sz="4800" b="1" i="1" dirty="0" smtClean="0">
                <a:solidFill>
                  <a:srgbClr val="002060"/>
                </a:solidFill>
              </a:rPr>
              <a:t>вопросов</a:t>
            </a:r>
            <a:endParaRPr lang="ru-RU" sz="48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brasadmin.org/doc/mchs/2020/an-p/1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037347" y="1825625"/>
            <a:ext cx="6545179" cy="4799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Строительство жилья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3977" y="2470486"/>
          <a:ext cx="10202780" cy="3769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2844"/>
                <a:gridCol w="1556084"/>
                <a:gridCol w="1748590"/>
                <a:gridCol w="2005262"/>
              </a:tblGrid>
              <a:tr h="39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объекта и выполненных работ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мощность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Бюджет РТ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тыс. р.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Местный бюджет и собственные средства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0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Строительство жилья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Всего сдано 3 дома ИЖС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396,6кв.м</a:t>
                      </a: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11501,400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Субсидию на строительство не получали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На очереди на вступление в программу строительства жилья для молодых семей и граждан, проживающих в сельской местности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стоят-7семей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92" y="-361636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Строительство жилья</a:t>
            </a:r>
          </a:p>
          <a:p>
            <a:endParaRPr lang="ru-RU" dirty="0"/>
          </a:p>
        </p:txBody>
      </p:sp>
      <p:pic>
        <p:nvPicPr>
          <p:cNvPr id="8194" name="Picture 2" descr="C:\Users\Админ\Downloads\IMG_20210117_140508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622" y="2277979"/>
            <a:ext cx="5257799" cy="3970421"/>
          </a:xfrm>
          <a:prstGeom prst="rect">
            <a:avLst/>
          </a:prstGeom>
          <a:noFill/>
        </p:spPr>
      </p:pic>
      <p:pic>
        <p:nvPicPr>
          <p:cNvPr id="6" name="Рисунок 5" descr="IMG_20210117_1406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9104" y="2213809"/>
            <a:ext cx="5183296" cy="39624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002060"/>
                </a:solidFill>
              </a:rPr>
              <a:t>Социальная сфера.</a:t>
            </a:r>
          </a:p>
          <a:p>
            <a:pPr>
              <a:buNone/>
            </a:pPr>
            <a:r>
              <a:rPr lang="ru-RU" sz="6600" dirty="0" smtClean="0">
                <a:solidFill>
                  <a:srgbClr val="002060"/>
                </a:solidFill>
              </a:rPr>
              <a:t>О работе бюджетных учреждений.</a:t>
            </a:r>
            <a:endParaRPr lang="ru-RU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0930-WA006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4538" y="1825625"/>
            <a:ext cx="5321508" cy="4351338"/>
          </a:xfrm>
        </p:spPr>
      </p:pic>
      <p:pic>
        <p:nvPicPr>
          <p:cNvPr id="6" name="Рисунок 5" descr="IMG-20200930-WA00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957" y="1873770"/>
            <a:ext cx="5291528" cy="42572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1126-WA004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4459" y="1825625"/>
            <a:ext cx="3237875" cy="4351338"/>
          </a:xfrm>
        </p:spPr>
      </p:pic>
      <p:pic>
        <p:nvPicPr>
          <p:cNvPr id="6" name="Рисунок 5" descr="IMG-20201103-WA00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216" y="1873770"/>
            <a:ext cx="3522689" cy="4302178"/>
          </a:xfrm>
          <a:prstGeom prst="rect">
            <a:avLst/>
          </a:prstGeom>
        </p:spPr>
      </p:pic>
      <p:pic>
        <p:nvPicPr>
          <p:cNvPr id="7" name="Рисунок 6" descr="20201228_1902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839854" y="1858779"/>
            <a:ext cx="4077321" cy="43021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08" y="-34348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1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72" y="1768839"/>
            <a:ext cx="10298243" cy="45270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Безымянны4489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656" y="1978702"/>
            <a:ext cx="3132944" cy="3987383"/>
          </a:xfrm>
        </p:spPr>
      </p:pic>
      <p:pic>
        <p:nvPicPr>
          <p:cNvPr id="6" name="Рисунок 5" descr="25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581" y="2015956"/>
            <a:ext cx="4107304" cy="4055060"/>
          </a:xfrm>
          <a:prstGeom prst="rect">
            <a:avLst/>
          </a:prstGeom>
        </p:spPr>
      </p:pic>
      <p:pic>
        <p:nvPicPr>
          <p:cNvPr id="7" name="Рисунок 6" descr="Безымянны4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201" y="1993692"/>
            <a:ext cx="3482274" cy="39574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08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Админ\Desktop\1111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7904" y="1777498"/>
            <a:ext cx="4776622" cy="4863933"/>
          </a:xfrm>
          <a:prstGeom prst="rect">
            <a:avLst/>
          </a:prstGeom>
          <a:noFill/>
        </p:spPr>
      </p:pic>
      <p:pic>
        <p:nvPicPr>
          <p:cNvPr id="7171" name="Picture 3" descr="C:\Users\Админ\Desktop\Безымянн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9115" y="1702033"/>
            <a:ext cx="5518485" cy="4850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7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0930-WA007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8937" y="1828800"/>
            <a:ext cx="8874177" cy="4782877"/>
          </a:xfr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-20201112-WA00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2218" y="1885586"/>
            <a:ext cx="4002374" cy="4351338"/>
          </a:xfrm>
        </p:spPr>
      </p:pic>
      <p:pic>
        <p:nvPicPr>
          <p:cNvPr id="9" name="Содержимое 6" descr="IMG-20191227-WA0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9" y="1785927"/>
            <a:ext cx="3643337" cy="4538674"/>
          </a:xfrm>
          <a:prstGeom prst="rect">
            <a:avLst/>
          </a:prstGeom>
        </p:spPr>
      </p:pic>
      <p:pic>
        <p:nvPicPr>
          <p:cNvPr id="2050" name="Picture 2" descr="C:\Users\Админ\Desktop\Новая папка (3)\IMG-20210116-WA00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316" y="1888763"/>
            <a:ext cx="3330002" cy="4152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0930-WA007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9588" y="1825624"/>
            <a:ext cx="3477718" cy="4785037"/>
          </a:xfrm>
        </p:spPr>
      </p:pic>
      <p:pic>
        <p:nvPicPr>
          <p:cNvPr id="6" name="Рисунок 5" descr="IMG-20200901-WA00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67" y="1798820"/>
            <a:ext cx="3972392" cy="4841405"/>
          </a:xfrm>
          <a:prstGeom prst="rect">
            <a:avLst/>
          </a:prstGeom>
        </p:spPr>
      </p:pic>
      <p:pic>
        <p:nvPicPr>
          <p:cNvPr id="8" name="Рисунок 7" descr="print_6699779_47380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59580" y="1828800"/>
            <a:ext cx="3567659" cy="47219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80" y="-35847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дмин\Desktop\Отчет главы за 2020 год\Малые кайбицы\IMG-20201223-WA00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5869" y="1663907"/>
            <a:ext cx="5411449" cy="4871804"/>
          </a:xfrm>
          <a:prstGeom prst="rect">
            <a:avLst/>
          </a:prstGeom>
          <a:noFill/>
        </p:spPr>
      </p:pic>
      <p:pic>
        <p:nvPicPr>
          <p:cNvPr id="8" name="Содержимое 7" descr="C:\Users\Фаниль\Desktop\IMG-20200813-WA0010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31592" y="1828800"/>
            <a:ext cx="5212534" cy="464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80" y="-35847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C:\Users\Эндже\Desktop\Аделя\отчет главы 2020-2021\фото ильгиз\1610722957574.jp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6676" t="36797" r="12132" b="22155"/>
          <a:stretch/>
        </p:blipFill>
        <p:spPr bwMode="auto">
          <a:xfrm>
            <a:off x="962908" y="1873752"/>
            <a:ext cx="4379113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9" name="Рисунок 8" descr="C:\Users\Эндже\Desktop\Аделя\отчет главы 2020-2021\фото ильгиз\1610722765326.jpg"/>
          <p:cNvPicPr/>
          <p:nvPr/>
        </p:nvPicPr>
        <p:blipFill rotWithShape="1"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33272" b="17103"/>
          <a:stretch/>
        </p:blipFill>
        <p:spPr bwMode="auto">
          <a:xfrm>
            <a:off x="5486399" y="1844842"/>
            <a:ext cx="5229727" cy="4371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80" y="-35847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дмин\Desktop\Отчет главы за 2020 год\Малые кайбицы\IMG-20201216-WA001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70774" y="1729372"/>
            <a:ext cx="3516215" cy="4351338"/>
          </a:xfrm>
          <a:prstGeom prst="rect">
            <a:avLst/>
          </a:prstGeom>
          <a:noFill/>
        </p:spPr>
      </p:pic>
      <p:pic>
        <p:nvPicPr>
          <p:cNvPr id="10" name="Рисунок 9" descr="C:\Users\Эндже\Desktop\Аделя\отчет главы 2020-2021\фото ильгиз\1610722666128.jpg"/>
          <p:cNvPicPr/>
          <p:nvPr/>
        </p:nvPicPr>
        <p:blipFill rotWithShape="1"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28220" b="33699"/>
          <a:stretch/>
        </p:blipFill>
        <p:spPr bwMode="auto">
          <a:xfrm>
            <a:off x="7972925" y="1796716"/>
            <a:ext cx="3785938" cy="42030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9219" name="Picture 3" descr="C:\Users\Админ\Desktop\print_6981199_49115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5116" y="1746629"/>
            <a:ext cx="3673642" cy="42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Берлибашский МФЦ и библиотека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Содержимое 4" descr="DSC025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5790" y="2203554"/>
            <a:ext cx="5264341" cy="3912433"/>
          </a:xfrm>
          <a:prstGeom prst="rect">
            <a:avLst/>
          </a:prstGeom>
        </p:spPr>
      </p:pic>
      <p:pic>
        <p:nvPicPr>
          <p:cNvPr id="8" name="Содержимое 3" descr="Берлибашский МФЦ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440" y="2233533"/>
            <a:ext cx="5503996" cy="39436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Берлибашский МФЦ и библиотека</a:t>
            </a:r>
          </a:p>
          <a:p>
            <a:endParaRPr lang="ru-RU" dirty="0"/>
          </a:p>
        </p:txBody>
      </p:sp>
      <p:pic>
        <p:nvPicPr>
          <p:cNvPr id="10" name="Содержимое 7" descr="G:\фоткии с телефонона28нче август авылда, 30нчы август кайбычта мэйданда 2020 елда\IMG_20200829_090454_678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801194" y="2215369"/>
            <a:ext cx="5186596" cy="420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Фаниль\Desktop\IMG_20190729_155033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64017" y="2285588"/>
            <a:ext cx="4942304" cy="4100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Малокайбицкий СДК и библиотека</a:t>
            </a:r>
          </a:p>
          <a:p>
            <a:endParaRPr lang="ru-RU" dirty="0"/>
          </a:p>
        </p:txBody>
      </p:sp>
      <p:pic>
        <p:nvPicPr>
          <p:cNvPr id="7" name="Рисунок 6" descr="C:\Users\Рузалия\Pictures\nY_RxwDOSbo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027046" y="2415664"/>
            <a:ext cx="5110646" cy="394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Админ\Desktop\Отчет главы за 2020 год\Малые кайбицы\Малые Кайбицы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627" y="2355204"/>
            <a:ext cx="5321509" cy="4017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52" y="-193588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Users\Эбалаково библиотека\Desktop\2020 фото\здание культуры\20191225_1443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0" y="1961847"/>
            <a:ext cx="5051684" cy="4244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Содержимое 4" descr="IMG-20190727-WA0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347" y="1860878"/>
            <a:ext cx="4932424" cy="42850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Эбалаковская библиотека</a:t>
            </a:r>
          </a:p>
        </p:txBody>
      </p:sp>
      <p:pic>
        <p:nvPicPr>
          <p:cNvPr id="5" name="Рисунок 4" descr="C:\Users\Эбалаково библиотека\Desktop\2020 фото\ТАССР\IMG_20200128_15532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34322" y="2368446"/>
            <a:ext cx="4272196" cy="374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Эбалаково библиотека\Desktop\2020 фото\IMG_20201005_1136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1449" y="2398425"/>
            <a:ext cx="5081666" cy="37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Мурза Берлибашский СК</a:t>
            </a:r>
          </a:p>
          <a:p>
            <a:endParaRPr lang="ru-RU" dirty="0"/>
          </a:p>
        </p:txBody>
      </p:sp>
      <p:pic>
        <p:nvPicPr>
          <p:cNvPr id="7" name="Содержимое 4" descr="DSC01245.JPG"/>
          <p:cNvPicPr>
            <a:picLocks noChangeAspect="1"/>
          </p:cNvPicPr>
          <p:nvPr/>
        </p:nvPicPr>
        <p:blipFill>
          <a:blip r:embed="rId3" cstate="print"/>
          <a:srcRect r="8144" b="31222"/>
          <a:stretch>
            <a:fillRect/>
          </a:stretch>
        </p:blipFill>
        <p:spPr>
          <a:xfrm>
            <a:off x="734517" y="2287395"/>
            <a:ext cx="4811843" cy="3920900"/>
          </a:xfrm>
          <a:prstGeom prst="rect">
            <a:avLst/>
          </a:prstGeom>
        </p:spPr>
      </p:pic>
      <p:pic>
        <p:nvPicPr>
          <p:cNvPr id="8" name="Рисунок 7" descr="C:\Users\Эндже\Desktop\Аделя\отчет главы 2020-2021\фото ильгиз\1610722797891.jpg"/>
          <p:cNvPicPr/>
          <p:nvPr/>
        </p:nvPicPr>
        <p:blipFill rotWithShape="1"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45377" b="10048"/>
          <a:stretch/>
        </p:blipFill>
        <p:spPr bwMode="auto">
          <a:xfrm>
            <a:off x="5646821" y="1876926"/>
            <a:ext cx="5277853" cy="43474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Бюджет Эбалаковского сельского поселения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33137" y="2326104"/>
          <a:ext cx="11277598" cy="4390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333"/>
                <a:gridCol w="1331592"/>
                <a:gridCol w="1530040"/>
                <a:gridCol w="1667572"/>
                <a:gridCol w="1891061"/>
              </a:tblGrid>
              <a:tr h="672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latin typeface="Times New Roman"/>
                          <a:ea typeface="Times New Roman"/>
                        </a:rPr>
                        <a:t>план на 2020 год, тыс. руб.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latin typeface="Times New Roman"/>
                          <a:ea typeface="Times New Roman"/>
                        </a:rPr>
                        <a:t>исполнено на 01.01.20, тыс. руб.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Times New Roman"/>
                        </a:rPr>
                        <a:t>% исполнения к плану за год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Times New Roman"/>
                        </a:rPr>
                        <a:t>ПЛАН НА 2021 ГОД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28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Налог на доходы физ.лиц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57000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97751,56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Более 100 %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59700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43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Единый сельскохозяйственный налог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2900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12867,50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Более 100 %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2200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43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Налог на имущество физ.лиц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60000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120394,06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Более 100 %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104000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6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Земельный налог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270000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367983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Более 100 %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326000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43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Доходы от сдачи в аренду имущества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3500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3500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100%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7000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34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Доходы в порядке возмещения расходов, понесённых в связи с эксплуатацией 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имущества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</a:rPr>
                        <a:t>сп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368774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368774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6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дотации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1352200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1352200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100%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1383780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6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субвенции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97000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97000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100%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99850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6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Межбюджетные трансферты(грант)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1500000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1500000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100%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6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Межбюджетные трансферты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3148079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3148079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100%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t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6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Средства самообложения граждан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341500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341500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100%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6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Итого  доходов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5 740 240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5 981411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104%</a:t>
                      </a: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1882,68</a:t>
                      </a: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C:\Users\Эбалаково библиотека\Desktop\2020 фото\ТАССР\IMG_20200128_15532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79490" y="1888761"/>
            <a:ext cx="4512038" cy="401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4" descr="ed23eb94bea385fc27bc67e3850e0df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197" y="1873770"/>
            <a:ext cx="5830998" cy="4152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25354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G:\DSCN575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04854" y="1937762"/>
            <a:ext cx="4186674" cy="426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Фаниль\Desktop\аа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442131" y="1918741"/>
            <a:ext cx="4451377" cy="4137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C:\Users\Эбалаково библиотека\Desktop\2020 фото\8 марта\IMG_20200308_1349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93" y="1837121"/>
            <a:ext cx="5115484" cy="44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дмин\Desktop\Отчет главы за 2020 год\Малые кайбицы\IMG-20210101-WA00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5928" y="1759862"/>
            <a:ext cx="5126636" cy="4550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IMG-20201226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98" y="1796715"/>
            <a:ext cx="3454066" cy="4684295"/>
          </a:xfrm>
          <a:prstGeom prst="rect">
            <a:avLst/>
          </a:prstGeom>
        </p:spPr>
      </p:pic>
      <p:pic>
        <p:nvPicPr>
          <p:cNvPr id="8" name="Содержимое 7" descr="IMG-20201226-WA0021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94485" y="1828798"/>
            <a:ext cx="3465094" cy="4668255"/>
          </a:xfrm>
        </p:spPr>
      </p:pic>
      <p:pic>
        <p:nvPicPr>
          <p:cNvPr id="9" name="Рисунок 8" descr="IMG-20201226-WA00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874" y="1876926"/>
            <a:ext cx="4042610" cy="45880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Админ\Desktop\ВСЕ ФОТОГРАФИИ СП\Фотки 2020 года\9 мая 2020\IMG-20200511-WA001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08131" y="1885586"/>
            <a:ext cx="5801784" cy="4351338"/>
          </a:xfrm>
          <a:prstGeom prst="rect">
            <a:avLst/>
          </a:prstGeom>
          <a:noFill/>
        </p:spPr>
      </p:pic>
      <p:pic>
        <p:nvPicPr>
          <p:cNvPr id="7171" name="Picture 3" descr="C:\Users\Админ\Desktop\ВСЕ ФОТОГРАФИИ СП\Фотки 2020 года\9 мая 2020\IMG-20200511-WA0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4418" y="1918740"/>
            <a:ext cx="5226571" cy="4332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249245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9430" y="1813810"/>
            <a:ext cx="3792511" cy="3822492"/>
          </a:xfrm>
        </p:spPr>
      </p:pic>
      <p:pic>
        <p:nvPicPr>
          <p:cNvPr id="6" name="Рисунок 5" descr="C:\Users\Фаниль\Desktop\IMG-20200813-WA0009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41823" y="1845975"/>
            <a:ext cx="2608287" cy="388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Фаниль\Desktop\ма.jpg"/>
          <p:cNvPicPr/>
          <p:nvPr/>
        </p:nvPicPr>
        <p:blipFill>
          <a:blip r:embed="rId5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644983" y="1828800"/>
            <a:ext cx="3822491" cy="3852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991271" y="1813809"/>
            <a:ext cx="2951142" cy="4107305"/>
          </a:xfrm>
          <a:prstGeom prst="rect">
            <a:avLst/>
          </a:prstGeom>
        </p:spPr>
      </p:pic>
      <p:pic>
        <p:nvPicPr>
          <p:cNvPr id="6" name="Рисунок 5" descr="C:\Users\Эбалаково библиотека\Desktop\2020 фото\ТУКАЙ конкурс\IMG_20200425_14174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077324" y="1918741"/>
            <a:ext cx="3867463" cy="398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Рузалия\Pictures\IMG_20201103_150254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106308" y="1918741"/>
            <a:ext cx="3196276" cy="3942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700463" y="27432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IMG-20200827-WA00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3" y="1764631"/>
            <a:ext cx="3513221" cy="4580021"/>
          </a:xfrm>
          <a:prstGeom prst="rect">
            <a:avLst/>
          </a:prstGeom>
        </p:spPr>
      </p:pic>
      <p:pic>
        <p:nvPicPr>
          <p:cNvPr id="10" name="Рисунок 9" descr="IMG-20200827-WA0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527" y="1848852"/>
            <a:ext cx="3898231" cy="4455695"/>
          </a:xfrm>
          <a:prstGeom prst="rect">
            <a:avLst/>
          </a:prstGeom>
        </p:spPr>
      </p:pic>
      <p:pic>
        <p:nvPicPr>
          <p:cNvPr id="11" name="Рисунок 10" descr="IMG-20201124-WA00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622" y="1844842"/>
            <a:ext cx="3983789" cy="44276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Рисунок 11" descr="IMG-20210116-WA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1733882"/>
            <a:ext cx="3421982" cy="4562643"/>
          </a:xfrm>
          <a:prstGeom prst="rect">
            <a:avLst/>
          </a:prstGeom>
        </p:spPr>
      </p:pic>
      <p:pic>
        <p:nvPicPr>
          <p:cNvPr id="14" name="Рисунок 13" descr="IMG-20210116-WA00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557" y="1732547"/>
            <a:ext cx="3518570" cy="4572000"/>
          </a:xfrm>
          <a:prstGeom prst="rect">
            <a:avLst/>
          </a:prstGeom>
        </p:spPr>
      </p:pic>
      <p:pic>
        <p:nvPicPr>
          <p:cNvPr id="15" name="Рисунок 14" descr="IMG-20210116-WA00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421" y="1732547"/>
            <a:ext cx="3818022" cy="45238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4000" dirty="0"/>
          </a:p>
        </p:txBody>
      </p:sp>
      <p:pic>
        <p:nvPicPr>
          <p:cNvPr id="6" name="Рисунок 5" descr="https://i.pinimg.com/originals/95/bd/9a/95bd9ade88ab52ef3ab2168ffa11c5f1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50232" y="1925052"/>
            <a:ext cx="3689684" cy="40669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588042" y="1909011"/>
            <a:ext cx="6047874" cy="16362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dirty="0" smtClean="0"/>
              <a:t>2021 году свое 90- </a:t>
            </a:r>
            <a:r>
              <a:rPr lang="ru-RU" sz="2800" dirty="0" err="1" smtClean="0"/>
              <a:t>летие</a:t>
            </a:r>
            <a:r>
              <a:rPr lang="ru-RU" sz="2800" dirty="0" smtClean="0"/>
              <a:t> отмечает Сибгатуллина </a:t>
            </a:r>
            <a:r>
              <a:rPr lang="ru-RU" sz="2800" dirty="0" err="1" smtClean="0"/>
              <a:t>Гулькабиря</a:t>
            </a:r>
            <a:r>
              <a:rPr lang="ru-RU" sz="2800" dirty="0" smtClean="0"/>
              <a:t> </a:t>
            </a:r>
            <a:r>
              <a:rPr lang="ru-RU" sz="2800" dirty="0" err="1" smtClean="0"/>
              <a:t>Калимулловна</a:t>
            </a:r>
            <a:endParaRPr lang="ru-RU" sz="28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588042" y="3577389"/>
            <a:ext cx="6047874" cy="22619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95- </a:t>
            </a:r>
            <a:r>
              <a:rPr lang="ru-RU" sz="3200" dirty="0" err="1" smtClean="0"/>
              <a:t>летие</a:t>
            </a:r>
            <a:r>
              <a:rPr lang="ru-RU" sz="3200" dirty="0" smtClean="0"/>
              <a:t> отмечает </a:t>
            </a:r>
            <a:r>
              <a:rPr lang="ru-RU" sz="3200" dirty="0" err="1" smtClean="0"/>
              <a:t>Сайфеева</a:t>
            </a:r>
            <a:r>
              <a:rPr lang="ru-RU" sz="3200" dirty="0" smtClean="0"/>
              <a:t> Амина Ибрагимовна</a:t>
            </a:r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790074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Долгожители  поселения</a:t>
            </a:r>
          </a:p>
          <a:p>
            <a:pPr>
              <a:buNone/>
            </a:pPr>
            <a:r>
              <a:rPr lang="ru-RU" sz="3200" dirty="0" smtClean="0"/>
              <a:t>1.Гарафутдинова </a:t>
            </a:r>
            <a:r>
              <a:rPr lang="ru-RU" sz="3200" dirty="0" err="1" smtClean="0"/>
              <a:t>Закира</a:t>
            </a:r>
            <a:r>
              <a:rPr lang="ru-RU" sz="3200" dirty="0" smtClean="0"/>
              <a:t> </a:t>
            </a:r>
            <a:r>
              <a:rPr lang="ru-RU" sz="3200" dirty="0" err="1" smtClean="0"/>
              <a:t>Габдулловна</a:t>
            </a:r>
            <a:r>
              <a:rPr lang="ru-RU" sz="3200" dirty="0" smtClean="0"/>
              <a:t>  21.05.1925</a:t>
            </a:r>
          </a:p>
          <a:p>
            <a:pPr>
              <a:buNone/>
            </a:pPr>
            <a:r>
              <a:rPr lang="ru-RU" sz="3200" dirty="0" smtClean="0"/>
              <a:t>2.Абдрахманова </a:t>
            </a:r>
            <a:r>
              <a:rPr lang="ru-RU" sz="3200" dirty="0" err="1" smtClean="0"/>
              <a:t>Васима</a:t>
            </a:r>
            <a:r>
              <a:rPr lang="ru-RU" sz="3200" dirty="0" smtClean="0"/>
              <a:t> </a:t>
            </a:r>
            <a:r>
              <a:rPr lang="ru-RU" sz="3200" dirty="0" err="1" smtClean="0"/>
              <a:t>Губайовна</a:t>
            </a:r>
            <a:r>
              <a:rPr lang="ru-RU" sz="3200" dirty="0" smtClean="0"/>
              <a:t> 20.11.1925</a:t>
            </a:r>
          </a:p>
          <a:p>
            <a:pPr>
              <a:buNone/>
            </a:pPr>
            <a:r>
              <a:rPr lang="ru-RU" sz="3200" dirty="0" smtClean="0"/>
              <a:t>3.Курмаева </a:t>
            </a:r>
            <a:r>
              <a:rPr lang="ru-RU" sz="3200" dirty="0" err="1" smtClean="0"/>
              <a:t>Файруза</a:t>
            </a:r>
            <a:r>
              <a:rPr lang="ru-RU" sz="3200" dirty="0" smtClean="0"/>
              <a:t> </a:t>
            </a:r>
            <a:r>
              <a:rPr lang="ru-RU" sz="3200" dirty="0" err="1" smtClean="0"/>
              <a:t>Нурулловна</a:t>
            </a:r>
            <a:r>
              <a:rPr lang="ru-RU" sz="3200" dirty="0" smtClean="0"/>
              <a:t> 17.02.1925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здравоохранение</a:t>
            </a:r>
            <a:endParaRPr lang="ru-RU" sz="6600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pbs.twimg.com/media/Ej9Cn24WsAAHWwV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411705" y="1825624"/>
            <a:ext cx="8999621" cy="4623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7516" y="1745414"/>
            <a:ext cx="3866147" cy="4351338"/>
          </a:xfr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0475" y="1752584"/>
            <a:ext cx="3219945" cy="43273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76674" y="1844842"/>
            <a:ext cx="3368842" cy="42030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2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866274" y="1732547"/>
            <a:ext cx="3641558" cy="255069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8293769" y="2614863"/>
            <a:ext cx="3593432" cy="330421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825952" y="4420060"/>
            <a:ext cx="3641990" cy="2157203"/>
          </a:xfrm>
          <a:prstGeom prst="rect">
            <a:avLst/>
          </a:prstGeom>
        </p:spPr>
      </p:pic>
      <p:pic>
        <p:nvPicPr>
          <p:cNvPr id="11266" name="Picture 2" descr="C:\Users\Админ\Downloads\IMG-20210116-WA019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0176" y="1764630"/>
            <a:ext cx="3037974" cy="4050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/>
              <a:t>Пенсионное обеспечение</a:t>
            </a:r>
            <a:endParaRPr lang="ru-RU" sz="7200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pbs.twimg.com/media/Ed7aRgtWAAMB4JZ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66274" y="1825625"/>
            <a:ext cx="5325979" cy="467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kamenka.pnzreg.ru/upload/iblock/d64/d6466085a97cd9ffc6a32f495444839f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285882" y="1844842"/>
            <a:ext cx="5312560" cy="4636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ed23eb94bea385fc27bc67e3850e0df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5494" y="1825625"/>
            <a:ext cx="5935579" cy="4351338"/>
          </a:xfr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Духовная жизнь села</a:t>
            </a:r>
          </a:p>
          <a:p>
            <a:endParaRPr lang="ru-RU" sz="3600" dirty="0" smtClean="0"/>
          </a:p>
          <a:p>
            <a:endParaRPr lang="ru-RU" sz="3600" dirty="0"/>
          </a:p>
        </p:txBody>
      </p:sp>
      <p:pic>
        <p:nvPicPr>
          <p:cNvPr id="5" name="Picture 2" descr="C:\Users\Админ\Desktop\ВСЕ ФОТОГРАФИИ СП\ФОТОГРАФИИ ПОСЕЛЕНИЯ\МЕЧЕТИ СП\Фото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10" y="2473949"/>
            <a:ext cx="4667283" cy="4026885"/>
          </a:xfrm>
          <a:prstGeom prst="rect">
            <a:avLst/>
          </a:prstGeom>
          <a:noFill/>
        </p:spPr>
      </p:pic>
      <p:pic>
        <p:nvPicPr>
          <p:cNvPr id="6" name="Рисунок 5" descr="IMG_3212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5" y="2357430"/>
            <a:ext cx="3143272" cy="4071966"/>
          </a:xfrm>
          <a:prstGeom prst="rect">
            <a:avLst/>
          </a:prstGeom>
        </p:spPr>
      </p:pic>
      <p:pic>
        <p:nvPicPr>
          <p:cNvPr id="7" name="Рисунок 6" descr="IMG_3295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68" y="2357430"/>
            <a:ext cx="3238523" cy="39290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 descr="C:\Users\Админ\Downloads\IMG-20210116-WA0042 (3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12759" y="1989221"/>
            <a:ext cx="7491662" cy="4508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838200" y="1761456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Планируется в 2021 году: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По программе восстановления уличного освещения</a:t>
            </a:r>
            <a:r>
              <a:rPr lang="ru-RU" dirty="0" smtClean="0"/>
              <a:t> планируется:</a:t>
            </a:r>
          </a:p>
          <a:p>
            <a:r>
              <a:rPr lang="ru-RU" dirty="0" smtClean="0"/>
              <a:t>- замена светильников в н.п. Берлибаш в количестве 11 шт. на сумму – 157,3 тыс. руб.</a:t>
            </a:r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По республиканской программе</a:t>
            </a:r>
            <a:r>
              <a:rPr lang="ru-RU" dirty="0" smtClean="0"/>
              <a:t> приведения дорожно-уличной сети в нормативное состояние планируется:</a:t>
            </a:r>
          </a:p>
          <a:p>
            <a:r>
              <a:rPr lang="ru-RU" dirty="0" smtClean="0"/>
              <a:t>-укладка асфальтобетонного покрытия по ул. Школьная н.п. Берлибаш, протяженностью 0,630 км на сумму 7654,500 тыс. руб.;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1.Придать большое значение в Год родных языков и народного единства</a:t>
            </a:r>
          </a:p>
          <a:p>
            <a:r>
              <a:rPr lang="ru-RU" dirty="0" smtClean="0"/>
              <a:t>2.Вести работу по благоустройству дорог после реконструкции и ремонта. </a:t>
            </a:r>
          </a:p>
          <a:p>
            <a:r>
              <a:rPr lang="ru-RU" dirty="0" smtClean="0"/>
              <a:t>3.  Реализовать в полном объеме Республиканские программы, намеченные на 2021 год.</a:t>
            </a:r>
          </a:p>
          <a:p>
            <a:r>
              <a:rPr lang="ru-RU" dirty="0" smtClean="0"/>
              <a:t>4.  Проводить  эффективно работу, совместно с органами прокуратуры и полиции по пресечению продажи спиртосодержащей продукции ( самогонщики).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/>
              <a:t>Спасибо за внимание!</a:t>
            </a:r>
          </a:p>
          <a:p>
            <a:pPr algn="ctr"/>
            <a:r>
              <a:rPr lang="ru-RU" sz="6600" b="1" dirty="0" err="1" smtClean="0"/>
              <a:t>Игътибарыгыз</a:t>
            </a:r>
            <a:r>
              <a:rPr lang="ru-RU" sz="6600" b="1" dirty="0" smtClean="0"/>
              <a:t> </a:t>
            </a:r>
            <a:r>
              <a:rPr lang="ru-RU" sz="6600" b="1" dirty="0" err="1" smtClean="0"/>
              <a:t>өчен                      рәхмәт!</a:t>
            </a:r>
            <a:endParaRPr lang="ru-RU" sz="6600" b="1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838200" y="177749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822158" y="177749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Федеральный закон №131 - ФЗ "Об общих принципах организации местного самоуправления в Российской Федерации"</a:t>
            </a:r>
            <a:endParaRPr lang="ru-RU" sz="4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838200" y="1761456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БЮДЖЕТ</a:t>
            </a:r>
          </a:p>
          <a:p>
            <a:endParaRPr lang="ru-RU" dirty="0"/>
          </a:p>
        </p:txBody>
      </p:sp>
      <p:pic>
        <p:nvPicPr>
          <p:cNvPr id="7" name="Рисунок 6" descr="https://avatars.mds.yandex.net/get-zen_doc/3725151/pub_5efc5693ed0777777df4a707_5efc588b3b20b91c1158a375/scale_1200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94611" y="2212333"/>
            <a:ext cx="10058400" cy="4262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8989" y="1825624"/>
            <a:ext cx="9930064" cy="46233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lakat201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9036" y="1825625"/>
            <a:ext cx="9856690" cy="4351338"/>
          </a:xfr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Список не плательщиков Транспортный налог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9810" y="2374235"/>
          <a:ext cx="10908633" cy="4319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1"/>
                <a:gridCol w="2534652"/>
                <a:gridCol w="3192380"/>
              </a:tblGrid>
              <a:tr h="367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Фамилия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Имя Отчество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Проживающие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Не проживающие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ГАЗИМЗЯНОВ,ЮНУС,ЮСУФОВИЧ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3 673,21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НУРУЛЛИН,ЭЛЬМИР,МУДАРИСОВИЧ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458,04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МУГАЛЛИМОВА,АЛЬБИНА,МУЗИПОВНА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28 194,69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САЛАВАТОВ,ДИЛЮС,МУНИРОВИЧ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3 074,81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ГАШИГУЛЛИН,ИСЛАМ,ЯРУЛЛОВИЧ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4 975,52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1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ИБРАГИМОВ,ИЛЬГИЗ,ИЛЬСУРОВИЧ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138,46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КАЗАКОВ,ИГОРЬ,ХАНИФОВИЧ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1 117,60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АННИН,АЛЕКСЕЙ,СЕРГЕЕВИЧ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302,77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ЛОТФУЛЛИНА,АЛИЯ,ИРЕКОВНА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462,59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КАРСАКОВ,АНДРЕЙ,ГЕННАДЬЕВИЧ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869,57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СУНГАТУЛЛИН,РАФИС,ФАНИСОВИЧ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892,34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БЕЛОВ,ВЛАДИМИР,ВЛАДИМИРОВИЧ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2 473,35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4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</a:rPr>
                        <a:t>28333,15</a:t>
                      </a:r>
                      <a:endParaRPr lang="ru-RU" sz="20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18299,80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Админ\Desktop\npa_639458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397" y="1825625"/>
            <a:ext cx="682052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Список не плательщиков Земельный налог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17095" y="2310065"/>
          <a:ext cx="11085095" cy="351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3048"/>
                <a:gridCol w="2703847"/>
                <a:gridCol w="2838200"/>
              </a:tblGrid>
              <a:tr h="387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Фамилия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Имя Отчество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Проживающие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Не проживающие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АГАФОНОВА,ТАМАРА,ФЕДОРОВНА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1 084,31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7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НИЗАМИЕВ,РАМИС,САЛИМГАРАЕВИЧ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1 303,70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7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ХИКМАТУЛЛИН,МАРАТ,НАЗМУТДИНОВИЧ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1168,40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ФАХРЕЕВА,ГУЛЬФИЯ,МИНГАРИФОВНА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2 164,72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АВЕРЬЯНОВ,АЛЕКСАНДР,НИКОЛАЕВИЧ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1 050,58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7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КАПРАЛОВА,ПЕЛАГЕЯ,ТЕРЕНТЬЕВНА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2 097,42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7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МАЛИБОРСКАЯ,ТАТЬЯНА,ФЕДОРОВНА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3 146,58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7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ИТОГО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2218,98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9796,73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Список не плательщиков Налог на имущество</a:t>
            </a: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55032" y="2486525"/>
          <a:ext cx="9496926" cy="3538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073"/>
                <a:gridCol w="3222853"/>
              </a:tblGrid>
              <a:tr h="462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Фамилия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Имя Отчество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Не проживающие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АГАФОНОВА,ТАМАРА,ФЕДОРОВНА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318,43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6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БУДАРИН,АЛЕКСАНДР,ВАСИЛЬЕВИЧ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261,25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6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БУДАРИНА,НАДЕЖДА,ЮРЬЕВНА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261,25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10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МУХАМУТДИНОВА,ИРИНА,НИКОЛАЕВНА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289,88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6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МУСАЕВА,ГУЛЬЧЕХРА,МАХАМАТЖАНОВНА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130,67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6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УГОЛЬЦОВА,НАТАЛЬЯ,ГЕОРГИЕВНА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148,68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6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МАЛИБОРСКАЯ,ТАТЬЯНА,ФЕДОРОВНА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381,48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6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Итого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1791,64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Население на 01.01.2021</a:t>
            </a:r>
          </a:p>
          <a:p>
            <a:pPr algn="ctr"/>
            <a:endParaRPr lang="ru-RU" sz="4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01052" y="2582779"/>
          <a:ext cx="10459455" cy="398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1891"/>
                <a:gridCol w="2255520"/>
                <a:gridCol w="1928262"/>
                <a:gridCol w="2091891"/>
                <a:gridCol w="2091891"/>
              </a:tblGrid>
              <a:tr h="378194">
                <a:tc rowSpan="3"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      Наименование населенного  пункта</a:t>
                      </a:r>
                      <a:endParaRPr lang="ru-RU" sz="2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        Количество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77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2000" dirty="0" smtClean="0"/>
                        <a:t>хозяйств</a:t>
                      </a:r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Населения</a:t>
                      </a:r>
                    </a:p>
                    <a:p>
                      <a:pPr algn="ctr"/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409709"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2019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2020</a:t>
                      </a:r>
                      <a:endParaRPr lang="ru-RU" sz="2000" dirty="0"/>
                    </a:p>
                  </a:txBody>
                  <a:tcPr/>
                </a:tc>
              </a:tr>
              <a:tr h="40970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ЭБАЛАКОВО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65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173</a:t>
                      </a:r>
                      <a:endParaRPr lang="ru-RU" sz="2000" dirty="0"/>
                    </a:p>
                  </a:txBody>
                  <a:tcPr/>
                </a:tc>
              </a:tr>
              <a:tr h="48301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МАЛЫЕ КАЙБИЦЫ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141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424</a:t>
                      </a:r>
                      <a:endParaRPr lang="ru-RU" sz="2000" dirty="0"/>
                    </a:p>
                  </a:txBody>
                  <a:tcPr/>
                </a:tc>
              </a:tr>
              <a:tr h="40970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БЕРЛИБАШ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78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193</a:t>
                      </a:r>
                      <a:endParaRPr lang="ru-RU" sz="2000" dirty="0"/>
                    </a:p>
                  </a:txBody>
                  <a:tcPr/>
                </a:tc>
              </a:tr>
              <a:tr h="48301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МУРЗА</a:t>
                      </a:r>
                      <a:r>
                        <a:rPr lang="ru-RU" sz="2000" baseline="0" dirty="0" smtClean="0"/>
                        <a:t> БЕРЛИБАШ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123</a:t>
                      </a:r>
                      <a:endParaRPr lang="ru-RU" sz="2000" dirty="0"/>
                    </a:p>
                  </a:txBody>
                  <a:tcPr/>
                </a:tc>
              </a:tr>
              <a:tr h="40970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Итого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339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913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Национальный состав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25639" y="2358190"/>
          <a:ext cx="11101139" cy="395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877"/>
                <a:gridCol w="1585877"/>
                <a:gridCol w="1585877"/>
                <a:gridCol w="1585877"/>
                <a:gridCol w="1585877"/>
                <a:gridCol w="1585877"/>
                <a:gridCol w="1585877"/>
              </a:tblGrid>
              <a:tr h="364115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           НАСЕЛЕНИЕ ВСЕГО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334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населенного пункта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мари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русские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чуваши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Всего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94458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ЭБАЛАКОВО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173</a:t>
                      </a:r>
                      <a:endParaRPr lang="ru-RU" dirty="0"/>
                    </a:p>
                  </a:txBody>
                  <a:tcPr/>
                </a:tc>
              </a:tr>
              <a:tr h="697888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МАЛЫЕ КАЙБИЦЫ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424</a:t>
                      </a:r>
                      <a:endParaRPr lang="ru-RU" dirty="0"/>
                    </a:p>
                  </a:txBody>
                  <a:tcPr/>
                </a:tc>
              </a:tr>
              <a:tr h="394458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БЕРЛИБАШ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193</a:t>
                      </a:r>
                      <a:endParaRPr lang="ru-RU" dirty="0"/>
                    </a:p>
                  </a:txBody>
                  <a:tcPr/>
                </a:tc>
              </a:tr>
              <a:tr h="697888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МУРЗА</a:t>
                      </a:r>
                      <a:r>
                        <a:rPr lang="ru-RU" sz="2000" baseline="0" dirty="0" smtClean="0"/>
                        <a:t> БЕРЛИБАШ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123</a:t>
                      </a:r>
                      <a:endParaRPr lang="ru-RU" dirty="0"/>
                    </a:p>
                  </a:txBody>
                  <a:tcPr/>
                </a:tc>
              </a:tr>
              <a:tr h="3641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762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913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ДЕМОГРАФИЯ</a:t>
            </a:r>
            <a:endParaRPr lang="ru-RU" dirty="0"/>
          </a:p>
        </p:txBody>
      </p:sp>
      <p:pic>
        <p:nvPicPr>
          <p:cNvPr id="7" name="Содержимое 4" descr="demografija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31" y="2245895"/>
            <a:ext cx="10403174" cy="39310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Демографическая ситуация за 2019-2020г.г</a:t>
            </a: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09052" y="2468255"/>
          <a:ext cx="9069136" cy="268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642"/>
                <a:gridCol w="1133642"/>
                <a:gridCol w="1133642"/>
                <a:gridCol w="1133642"/>
                <a:gridCol w="932271"/>
                <a:gridCol w="1335013"/>
                <a:gridCol w="1133642"/>
                <a:gridCol w="1133642"/>
              </a:tblGrid>
              <a:tr h="807824">
                <a:tc gridSpan="2">
                  <a:txBody>
                    <a:bodyPr/>
                    <a:lstStyle/>
                    <a:p>
                      <a:r>
                        <a:rPr lang="ru-RU" sz="3200" dirty="0" smtClean="0"/>
                        <a:t>Родилось</a:t>
                      </a:r>
                      <a:endParaRPr lang="ru-RU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3200" dirty="0" smtClean="0"/>
                        <a:t>Прибыли</a:t>
                      </a:r>
                      <a:endParaRPr lang="ru-RU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3200" dirty="0" smtClean="0"/>
                        <a:t>Выбыли</a:t>
                      </a:r>
                      <a:endParaRPr lang="ru-RU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/>
                        <a:t>Умерло</a:t>
                      </a:r>
                    </a:p>
                    <a:p>
                      <a:endParaRPr lang="ru-RU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0782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0782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9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20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15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26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20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19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18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Рождение за 5 лет</a:t>
            </a: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89549" y="2398425"/>
          <a:ext cx="11167674" cy="4043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382"/>
                <a:gridCol w="1595382"/>
                <a:gridCol w="1595382"/>
                <a:gridCol w="1595382"/>
                <a:gridCol w="1595382"/>
                <a:gridCol w="1595382"/>
                <a:gridCol w="1595382"/>
              </a:tblGrid>
              <a:tr h="1071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Количество женщин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детородного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возраста по поселению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родилось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родилось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родилось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родилось </a:t>
                      </a:r>
                      <a:endParaRPr lang="ru-RU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родилось </a:t>
                      </a:r>
                      <a:endParaRPr lang="ru-RU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51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Малые Кайбицы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5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2</a:t>
                      </a:r>
                      <a:endParaRPr lang="ru-RU" sz="2800" dirty="0"/>
                    </a:p>
                  </a:txBody>
                  <a:tcPr/>
                </a:tc>
              </a:tr>
              <a:tr h="497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Эбалаково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2</a:t>
                      </a:r>
                      <a:endParaRPr lang="ru-RU" sz="2800" dirty="0"/>
                    </a:p>
                  </a:txBody>
                  <a:tcPr/>
                </a:tc>
              </a:tr>
              <a:tr h="497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Берлибаш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3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</a:t>
                      </a:r>
                      <a:endParaRPr lang="ru-RU" sz="2800" dirty="0"/>
                    </a:p>
                  </a:txBody>
                  <a:tcPr/>
                </a:tc>
              </a:tr>
              <a:tr h="551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Мурза 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Берлибаш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0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0</a:t>
                      </a:r>
                      <a:endParaRPr lang="ru-RU" sz="2800" dirty="0"/>
                    </a:p>
                  </a:txBody>
                  <a:tcPr/>
                </a:tc>
              </a:tr>
              <a:tr h="497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Calibri"/>
                          <a:cs typeface="Times New Roman"/>
                        </a:rPr>
                        <a:t>131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9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5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Анализ возрастного состава</a:t>
            </a: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7513" y="2406315"/>
          <a:ext cx="10908637" cy="3990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06"/>
                <a:gridCol w="1456354"/>
                <a:gridCol w="1135610"/>
                <a:gridCol w="1135610"/>
                <a:gridCol w="1023541"/>
                <a:gridCol w="1247676"/>
                <a:gridCol w="1135610"/>
                <a:gridCol w="1135610"/>
                <a:gridCol w="1135610"/>
                <a:gridCol w="1135610"/>
              </a:tblGrid>
              <a:tr h="9619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№ </a:t>
                      </a:r>
                      <a:r>
                        <a:rPr lang="ru-RU" sz="1400" dirty="0" err="1">
                          <a:latin typeface="Times New Roman"/>
                          <a:ea typeface="Calibri"/>
                        </a:rPr>
                        <a:t>п</a:t>
                      </a:r>
                      <a:r>
                        <a:rPr lang="ru-RU" sz="1400" dirty="0">
                          <a:latin typeface="Times New Roman"/>
                          <a:ea typeface="Calibri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Calibri"/>
                        </a:rPr>
                        <a:t>п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Наименование населенного пункта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Кол-во населения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3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До 7 лет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Молодежь с 18 до 30 лет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Стар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</a:rPr>
                        <a:t>ше</a:t>
                      </a:r>
                      <a:r>
                        <a:rPr lang="ru-RU" sz="1400" dirty="0">
                          <a:latin typeface="Times New Roman"/>
                          <a:ea typeface="Calibri"/>
                        </a:rPr>
                        <a:t> 80 лет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Стар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</a:rPr>
                        <a:t>ше</a:t>
                      </a:r>
                      <a:r>
                        <a:rPr lang="ru-RU" sz="1400" dirty="0">
                          <a:latin typeface="Times New Roman"/>
                          <a:ea typeface="Calibri"/>
                        </a:rPr>
                        <a:t> 90 лет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Трудоспособное  население   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Пенсионеры по возрасту </a:t>
                      </a:r>
                      <a:endParaRPr lang="ru-RU" sz="16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школьники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53699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/>
                          <a:ea typeface="Calibri"/>
                        </a:rPr>
                        <a:t>с.Эбалаково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173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2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89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22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86823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С.Малые Кайбицы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424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5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198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139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31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53699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</a:rPr>
                        <a:t>С.Берлибаш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</a:rPr>
                        <a:t>193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2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54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27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687087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Д.Мурза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Берлибаш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</a:rPr>
                        <a:t>123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</a:rPr>
                        <a:t>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4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</a:rPr>
                        <a:t>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11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584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Всего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913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67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147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80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13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439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275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</a:rPr>
                        <a:t>91</a:t>
                      </a:r>
                      <a:endParaRPr lang="ru-RU" sz="20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дмин\Desktop\Воинский учет 2019\УЧ ВОВ-Вакатова,Хамидуллин\Новая папка (2)\УЧ ВОВ\Хамидуллин Аманулла Хамидуллович № 1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411" y="1840615"/>
            <a:ext cx="5456420" cy="4800028"/>
          </a:xfrm>
          <a:prstGeom prst="rect">
            <a:avLst/>
          </a:prstGeom>
          <a:noFill/>
        </p:spPr>
      </p:pic>
      <p:pic>
        <p:nvPicPr>
          <p:cNvPr id="7" name="Рисунок 6" descr="IMG-20200511-WA00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888762"/>
            <a:ext cx="5366479" cy="4646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Админ\Desktop\Воинский учет 2019\УЧ ВОВ-Вакатова,Хамидуллин\Новая папка (2)\УЧ ВОВ\Вакатова ЕвдокияИвановна  № 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80" y="1816965"/>
            <a:ext cx="4251158" cy="4677947"/>
          </a:xfrm>
          <a:prstGeom prst="rect">
            <a:avLst/>
          </a:prstGeom>
          <a:noFill/>
        </p:spPr>
      </p:pic>
      <p:pic>
        <p:nvPicPr>
          <p:cNvPr id="5" name="Рисунок 4" descr="IMG-20210116-WA00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726" y="1828799"/>
            <a:ext cx="6336631" cy="45800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Админ\Desktop\ВСЕ ФОТОГРАФИИ СП\Фотки 2020 года\Единая Россия\IMG-20201109-WA003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30977" y="1975526"/>
            <a:ext cx="5636300" cy="4590166"/>
          </a:xfrm>
          <a:prstGeom prst="rect">
            <a:avLst/>
          </a:prstGeom>
          <a:noFill/>
        </p:spPr>
      </p:pic>
      <p:pic>
        <p:nvPicPr>
          <p:cNvPr id="1026" name="Picture 2" descr="C:\Users\Админ\Desktop\Новая папка (3)\IMG-20210116-WA00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509" y="2011525"/>
            <a:ext cx="5216576" cy="4659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190215-WA001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9057" y="1753375"/>
            <a:ext cx="8964116" cy="4797327"/>
          </a:xfr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0519-WA00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776" y="1840616"/>
            <a:ext cx="2761011" cy="4351338"/>
          </a:xfrm>
        </p:spPr>
      </p:pic>
      <p:pic>
        <p:nvPicPr>
          <p:cNvPr id="6" name="Рисунок 5" descr="P_DFTF9yUwk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749" y="1858781"/>
            <a:ext cx="2743200" cy="4324662"/>
          </a:xfrm>
          <a:prstGeom prst="rect">
            <a:avLst/>
          </a:prstGeom>
        </p:spPr>
      </p:pic>
      <p:pic>
        <p:nvPicPr>
          <p:cNvPr id="7" name="Рисунок 6" descr="G:\DCIM\P00521-124318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40839" y="1993691"/>
            <a:ext cx="2623279" cy="4197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DCIM\P00508-133856(1)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039070" y="1933731"/>
            <a:ext cx="2878110" cy="4182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50233" y="1876925"/>
          <a:ext cx="10347155" cy="3481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431"/>
                <a:gridCol w="2069431"/>
                <a:gridCol w="2069431"/>
                <a:gridCol w="2069431"/>
                <a:gridCol w="2069431"/>
              </a:tblGrid>
              <a:tr h="2234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Инвалиды 1-3 группы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Инвалиды детства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Одиноко престарелые</a:t>
                      </a:r>
                      <a:r>
                        <a:rPr lang="ru-RU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граждане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Пенсионеров по возрасту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Многодетных семьи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247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Times New Roman"/>
                          <a:cs typeface="Times New Roman"/>
                        </a:rPr>
                        <a:t>28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Times New Roman"/>
                          <a:cs typeface="Times New Roman"/>
                        </a:rPr>
                        <a:t>65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Times New Roman"/>
                          <a:cs typeface="Times New Roman"/>
                        </a:rPr>
                        <a:t>275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Дети дошкольного  возраста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32586" y="2413415"/>
          <a:ext cx="10170000" cy="3272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000"/>
                <a:gridCol w="1695000"/>
                <a:gridCol w="1695000"/>
                <a:gridCol w="1695000"/>
                <a:gridCol w="1695000"/>
                <a:gridCol w="1695000"/>
              </a:tblGrid>
              <a:tr h="528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Населенный пункт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 2016г.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2017г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.          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2018 г.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  2019 г.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    2020 г.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28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Эбалаково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28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Малые Кайбицы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28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Берлибаш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28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Мурза Берлибаш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28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73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Основные  сферы занятости населения</a:t>
            </a: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89352" y="2338466"/>
          <a:ext cx="9788576" cy="3687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8988"/>
                <a:gridCol w="5339588"/>
              </a:tblGrid>
              <a:tr h="921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- в подразделении агрофирмы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/>
                </a:tc>
              </a:tr>
              <a:tr h="921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- в  бюджетных учреждениях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122</a:t>
                      </a:r>
                      <a:endParaRPr lang="ru-RU" dirty="0"/>
                    </a:p>
                  </a:txBody>
                  <a:tcPr/>
                </a:tc>
              </a:tr>
              <a:tr h="921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- В Крестьянско-Фермерских Хозяйствах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921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- Безработных, состоящих на учете в ЦЗН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ПРИЗЫВ В РЯДЫ ВООРУЖЕННЫХ СИЛ</a:t>
            </a:r>
            <a:endParaRPr lang="ru-RU" dirty="0"/>
          </a:p>
        </p:txBody>
      </p:sp>
      <p:pic>
        <p:nvPicPr>
          <p:cNvPr id="5" name="Рисунок 4" descr="IMG-20210116-WA01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16" y="2350169"/>
            <a:ext cx="5197642" cy="41709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04547" y="2855496"/>
            <a:ext cx="5518485" cy="1315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 smtClean="0"/>
          </a:p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18 декабря 2020года из села Эбалаково ушли в РА </a:t>
            </a:r>
          </a:p>
          <a:p>
            <a:pPr algn="ctr"/>
            <a:r>
              <a:rPr lang="ru-RU" sz="3200" b="1" dirty="0" smtClean="0"/>
              <a:t>Ильин Кирилл Сергеевич</a:t>
            </a:r>
          </a:p>
          <a:p>
            <a:pPr algn="ctr"/>
            <a:r>
              <a:rPr lang="ru-RU" sz="3200" b="1" dirty="0" smtClean="0"/>
              <a:t>Гаврилов Виктор Александрович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Отдав свой долг  Родине вернулись </a:t>
            </a:r>
          </a:p>
          <a:p>
            <a:endParaRPr lang="ru-RU" dirty="0"/>
          </a:p>
        </p:txBody>
      </p:sp>
      <p:pic>
        <p:nvPicPr>
          <p:cNvPr id="5" name="Содержимое 4" descr="IMG-20200124-WA00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5" y="2353456"/>
            <a:ext cx="2176393" cy="4047345"/>
          </a:xfrm>
          <a:prstGeom prst="rect">
            <a:avLst/>
          </a:prstGeom>
        </p:spPr>
      </p:pic>
      <p:pic>
        <p:nvPicPr>
          <p:cNvPr id="6" name="Рисунок 5" descr="IMG-20190821-WA0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267" y="2353455"/>
            <a:ext cx="2053653" cy="4017365"/>
          </a:xfrm>
          <a:prstGeom prst="rect">
            <a:avLst/>
          </a:prstGeom>
        </p:spPr>
      </p:pic>
      <p:pic>
        <p:nvPicPr>
          <p:cNvPr id="7" name="Рисунок 6" descr="IMG-20200124-WA00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748" y="2368445"/>
            <a:ext cx="2428892" cy="3987385"/>
          </a:xfrm>
          <a:prstGeom prst="rect">
            <a:avLst/>
          </a:prstGeom>
        </p:spPr>
      </p:pic>
      <p:pic>
        <p:nvPicPr>
          <p:cNvPr id="8" name="Рисунок 7" descr="IMG-20200124-WA004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268" y="2383435"/>
            <a:ext cx="2398426" cy="3972395"/>
          </a:xfrm>
          <a:prstGeom prst="rect">
            <a:avLst/>
          </a:prstGeom>
        </p:spPr>
      </p:pic>
      <p:pic>
        <p:nvPicPr>
          <p:cNvPr id="9" name="Рисунок 8" descr="IMG-20200123-WA000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665" y="2398425"/>
            <a:ext cx="2158584" cy="39723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Сельское хозяйство</a:t>
            </a:r>
          </a:p>
          <a:p>
            <a:pPr algn="ctr"/>
            <a:endParaRPr lang="ru-RU" sz="3200" dirty="0"/>
          </a:p>
        </p:txBody>
      </p:sp>
      <p:pic>
        <p:nvPicPr>
          <p:cNvPr id="5" name="Рисунок 4" descr="https://avatars.mds.yandex.net/get-zen_doc/1775615/pub_5ebc107c3773f11ee71991f3_5ebc109e32c6750fba840b31/scale_1200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16505" y="2310063"/>
            <a:ext cx="9593179" cy="4122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деревня  Мурза Берлибаш КФХ </a:t>
            </a:r>
            <a:r>
              <a:rPr lang="ru-RU" b="1" dirty="0" err="1" smtClean="0"/>
              <a:t>Салахутдинова</a:t>
            </a:r>
            <a:r>
              <a:rPr lang="ru-RU" b="1" dirty="0" smtClean="0"/>
              <a:t> </a:t>
            </a:r>
            <a:r>
              <a:rPr lang="ru-RU" b="1" dirty="0" err="1" smtClean="0"/>
              <a:t>Гульшат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IMG-20200109-WA00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4" y="2390274"/>
            <a:ext cx="2696647" cy="3905595"/>
          </a:xfrm>
          <a:prstGeom prst="rect">
            <a:avLst/>
          </a:prstGeom>
        </p:spPr>
      </p:pic>
      <p:pic>
        <p:nvPicPr>
          <p:cNvPr id="6" name="Содержимое 4" descr="IMG-20210116-WA0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179" y="2326105"/>
            <a:ext cx="3721767" cy="4010527"/>
          </a:xfrm>
          <a:prstGeom prst="rect">
            <a:avLst/>
          </a:prstGeom>
        </p:spPr>
      </p:pic>
      <p:pic>
        <p:nvPicPr>
          <p:cNvPr id="2050" name="Picture 2" descr="C:\Users\Админ\Desktop\Новая папка (5)\IMG-20210116-WA01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9158" y="2374231"/>
            <a:ext cx="3785937" cy="3914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IMG-20210116-WA0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268" y="1979200"/>
            <a:ext cx="4317168" cy="4406609"/>
          </a:xfrm>
          <a:prstGeom prst="rect">
            <a:avLst/>
          </a:prstGeom>
        </p:spPr>
      </p:pic>
      <p:pic>
        <p:nvPicPr>
          <p:cNvPr id="9" name="Рисунок 8" descr="IMG-20210116-WA0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2" y="2038663"/>
            <a:ext cx="3492708" cy="4392118"/>
          </a:xfrm>
          <a:prstGeom prst="rect">
            <a:avLst/>
          </a:prstGeom>
        </p:spPr>
      </p:pic>
      <p:pic>
        <p:nvPicPr>
          <p:cNvPr id="1027" name="Picture 3" descr="C:\Users\Админ\Desktop\Новая папка (5)\IMG-20210116-WA0138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61474" y="1860884"/>
            <a:ext cx="2988445" cy="4524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Админ\Desktop\ВСЕ ФОТОГРАФИИ СП\Фотки 2020 года\Единая Россия\IMG-20201109-WA003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</p:spPr>
      </p:pic>
      <p:pic>
        <p:nvPicPr>
          <p:cNvPr id="6" name="Содержимое 4" descr="http://tatartrud.ru/d_images/4a5923abb1b7a1eb24e6dce1a9186e35.jpg?100%20%D0%BB%D0%B5%D1%82%20%D1%82%D0%B0%D1%81%D1%81%D1%80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454046" y="1810634"/>
            <a:ext cx="9218951" cy="4650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82" y="-329551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село Малые Кайбицы Зиннуров </a:t>
            </a:r>
            <a:r>
              <a:rPr lang="ru-RU" b="1" dirty="0" err="1" smtClean="0"/>
              <a:t>Рашит</a:t>
            </a:r>
            <a:r>
              <a:rPr lang="ru-RU" b="1" dirty="0" smtClean="0"/>
              <a:t> </a:t>
            </a:r>
            <a:r>
              <a:rPr lang="ru-RU" b="1" dirty="0" err="1" smtClean="0"/>
              <a:t>Касымович</a:t>
            </a:r>
            <a:endParaRPr lang="ru-RU" b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IMG-20210115-WA00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29" y="2261937"/>
            <a:ext cx="4545603" cy="4258784"/>
          </a:xfrm>
          <a:prstGeom prst="rect">
            <a:avLst/>
          </a:prstGeom>
        </p:spPr>
      </p:pic>
      <p:pic>
        <p:nvPicPr>
          <p:cNvPr id="6" name="Рисунок 5" descr="IMG-20210115-WA00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582" y="2326104"/>
            <a:ext cx="5428543" cy="41196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10115-WA001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1672" y="1855606"/>
            <a:ext cx="4329954" cy="4351338"/>
          </a:xfrm>
        </p:spPr>
      </p:pic>
      <p:pic>
        <p:nvPicPr>
          <p:cNvPr id="6" name="Рисунок 5" descr="IMG-20210115-WA00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577" y="1843790"/>
            <a:ext cx="5451422" cy="43471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Индивидуальные предприниматели</a:t>
            </a:r>
          </a:p>
          <a:p>
            <a:endParaRPr lang="ru-RU" dirty="0"/>
          </a:p>
        </p:txBody>
      </p:sp>
      <p:pic>
        <p:nvPicPr>
          <p:cNvPr id="5" name="Рисунок 4" descr="IMG-20201110-WA00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85" y="2238774"/>
            <a:ext cx="4684294" cy="3905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1475" y="5470359"/>
            <a:ext cx="4764504" cy="673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ИП Рахматуллина </a:t>
            </a:r>
            <a:r>
              <a:rPr lang="ru-RU" sz="2400" dirty="0" err="1" smtClean="0">
                <a:solidFill>
                  <a:srgbClr val="002060"/>
                </a:solidFill>
              </a:rPr>
              <a:t>Фарида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Хадиевна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IMG-20201110-WA00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157" y="2229852"/>
            <a:ext cx="5277853" cy="38661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87453" y="5438275"/>
            <a:ext cx="5149515" cy="673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ИП Галеев </a:t>
            </a:r>
            <a:r>
              <a:rPr lang="ru-RU" sz="2400" dirty="0" err="1" smtClean="0">
                <a:solidFill>
                  <a:srgbClr val="002060"/>
                </a:solidFill>
              </a:rPr>
              <a:t>Раиль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Ризаилович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Поголовья скота на 01.01.2021 г.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82689" y="2428406"/>
          <a:ext cx="10379853" cy="4062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623"/>
                <a:gridCol w="943623"/>
                <a:gridCol w="943623"/>
                <a:gridCol w="943623"/>
                <a:gridCol w="943623"/>
                <a:gridCol w="943623"/>
                <a:gridCol w="943623"/>
                <a:gridCol w="943623"/>
                <a:gridCol w="943623"/>
                <a:gridCol w="943623"/>
                <a:gridCol w="943623"/>
              </a:tblGrid>
              <a:tr h="58033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села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Коровы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Овцы, козы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Лошади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Всех пород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Птицы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Пчелосемьи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6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6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6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6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endParaRPr lang="ru-RU" sz="1600" dirty="0"/>
                    </a:p>
                  </a:txBody>
                  <a:tcPr marL="68580" marR="68580" marT="0" marB="0"/>
                </a:tc>
              </a:tr>
              <a:tr h="580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Эбалаково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244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261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27</a:t>
                      </a:r>
                      <a:endParaRPr lang="ru-RU" sz="1600" dirty="0"/>
                    </a:p>
                  </a:txBody>
                  <a:tcPr marL="68580" marR="68580" marT="0" marB="0"/>
                </a:tc>
              </a:tr>
              <a:tr h="580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Берлибаш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57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378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419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48</a:t>
                      </a:r>
                      <a:endParaRPr lang="ru-RU" sz="1600" dirty="0"/>
                    </a:p>
                  </a:txBody>
                  <a:tcPr marL="68580" marR="68580" marT="0" marB="0"/>
                </a:tc>
              </a:tr>
              <a:tr h="580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Мурза Берлибаш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36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254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265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97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158</a:t>
                      </a:r>
                      <a:endParaRPr lang="ru-RU" sz="1600" dirty="0"/>
                    </a:p>
                  </a:txBody>
                  <a:tcPr marL="68580" marR="68580" marT="0" marB="0"/>
                </a:tc>
              </a:tr>
              <a:tr h="580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Малые Кайбицы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117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751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741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41</a:t>
                      </a:r>
                      <a:endParaRPr lang="ru-RU" sz="1600" dirty="0"/>
                    </a:p>
                  </a:txBody>
                  <a:tcPr marL="68580" marR="68580" marT="0" marB="0"/>
                </a:tc>
              </a:tr>
              <a:tr h="580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71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175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230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41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1627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1686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180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274</a:t>
                      </a:r>
                      <a:endParaRPr lang="ru-RU" sz="1600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Выделенные субсидии ЛПХ  в 2020 году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51 дворов на 65 голов коров – 181 500 рублей;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дворов на 19 голов коз – 9 500 рублей;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гражданина на покупку молодняка птицы-  61300 рублей;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 дворов на 19 голов кобыл- 57000 рублей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Всего:309 тысяч 300 рублей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electrolite.ru/Pc/shop/full/1766_15845961904882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860884" y="1825625"/>
            <a:ext cx="843814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93" y="-29851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5" descr="программа лпх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4189" y="1825625"/>
            <a:ext cx="10491537" cy="4655386"/>
          </a:xfr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1004-WA000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4623" y="1809583"/>
            <a:ext cx="4569271" cy="4351338"/>
          </a:xfrm>
        </p:spPr>
      </p:pic>
      <p:pic>
        <p:nvPicPr>
          <p:cNvPr id="6" name="Рисунок 5" descr="IMG_20200919_0515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8274" y="1780672"/>
            <a:ext cx="5470356" cy="42992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7200" dirty="0" smtClean="0"/>
          </a:p>
          <a:p>
            <a:r>
              <a:rPr lang="ru-RU" sz="7200" dirty="0" smtClean="0"/>
              <a:t>Благоустройство</a:t>
            </a:r>
            <a:endParaRPr lang="ru-RU" sz="7200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02" y="-297467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https://39.img.avito.st/1280x960/4336479239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70021" y="1889793"/>
            <a:ext cx="4500248" cy="454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Админ\Desktop\ВСЕ ФОТОГРАФИИ СП\ФОТО 2017\IMG-20170824-WA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9897" y="1760986"/>
            <a:ext cx="5918663" cy="4556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gdk-serov.ru/wp-content/uploads/2020/07/2120504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2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C:\Users\Эбалаково библиотека\Desktop\2020 фото\ЭКОвесна,     ЭКО осень\IMG_20200427_11333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34190" y="1812757"/>
            <a:ext cx="3593432" cy="466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095" y="1796716"/>
            <a:ext cx="3320494" cy="4636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69179" y="1860885"/>
            <a:ext cx="3481137" cy="45399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 плательщики по ТКО село Берлибаш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5222" y="2326102"/>
          <a:ext cx="1082842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5684"/>
                <a:gridCol w="2165684"/>
                <a:gridCol w="1459831"/>
                <a:gridCol w="2871537"/>
                <a:gridCol w="2165684"/>
              </a:tblGrid>
              <a:tr h="5767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Населенный пункт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Улица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Дом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Фамилия Имя Отчество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долг</a:t>
                      </a:r>
                    </a:p>
                  </a:txBody>
                  <a:tcPr marL="9525" marR="9525" marT="9525" marB="0" anchor="b"/>
                </a:tc>
              </a:tr>
              <a:tr h="329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БЕРЛИБАШ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ул. ВАХИТОВА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Тухватуллин</a:t>
                      </a:r>
                      <a:r>
                        <a:rPr lang="ru-RU" sz="1800" dirty="0" smtClean="0"/>
                        <a:t> Мударис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5 664,60  </a:t>
                      </a:r>
                    </a:p>
                  </a:txBody>
                  <a:tcPr marL="9525" marR="9525" marT="9525" marB="0" anchor="b"/>
                </a:tc>
              </a:tr>
              <a:tr h="329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БЕРЛИБАШ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ул. ЯГОДНАЯ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Муравьев Сергей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3 118,60  </a:t>
                      </a:r>
                    </a:p>
                  </a:txBody>
                  <a:tcPr marL="9525" marR="9525" marT="9525" marB="0" anchor="b"/>
                </a:tc>
              </a:tr>
              <a:tr h="329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БЕРЛИБАШ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ул. ЦЕНТРАЛЬНАЯ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Корсаков Юрий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3 050,05  </a:t>
                      </a:r>
                    </a:p>
                  </a:txBody>
                  <a:tcPr marL="9525" marR="9525" marT="9525" marB="0" anchor="b"/>
                </a:tc>
              </a:tr>
              <a:tr h="329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БЕРЛИБАШ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ул. ЦЕНТРАЛЬНАЯ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Кузнецов</a:t>
                      </a:r>
                      <a:r>
                        <a:rPr lang="ru-RU" sz="1800" baseline="0" dirty="0" smtClean="0"/>
                        <a:t> Анатолий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1 888,20  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 плательщики по ТКО село Эбалаково</a:t>
            </a:r>
          </a:p>
          <a:p>
            <a:endParaRPr 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29390" y="2445564"/>
          <a:ext cx="11229474" cy="4270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446"/>
                <a:gridCol w="2748552"/>
                <a:gridCol w="1745962"/>
                <a:gridCol w="2247257"/>
                <a:gridCol w="2247257"/>
              </a:tblGrid>
              <a:tr h="11328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Населенный пункт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Улица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Дом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Фамилия Имя Отчество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долг</a:t>
                      </a:r>
                    </a:p>
                  </a:txBody>
                  <a:tcPr marL="9525" marR="9525" marT="9525" marB="0" anchor="b"/>
                </a:tc>
              </a:tr>
              <a:tr h="3485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ЭБАЛАКОВО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ул. ЛАТЫФА ХАМЕДИ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Нефедов Сергей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16993,80</a:t>
                      </a:r>
                      <a:endParaRPr lang="ru-RU" sz="1800" dirty="0"/>
                    </a:p>
                  </a:txBody>
                  <a:tcPr/>
                </a:tc>
              </a:tr>
              <a:tr h="3729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ЭБАЛАКОВО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ул. БОЛЬШАЯ КРАСНАЯ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Борисов Сергей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3 494,52  </a:t>
                      </a:r>
                    </a:p>
                  </a:txBody>
                  <a:tcPr marL="9525" marR="9525" marT="9525" marB="0" anchor="b"/>
                </a:tc>
              </a:tr>
              <a:tr h="531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ЭБАЛАКОВО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ул. БОЛЬШАЯ КРАСНАЯ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Калистратов Сергей К.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2 576,40  </a:t>
                      </a:r>
                    </a:p>
                  </a:txBody>
                  <a:tcPr marL="9525" marR="9525" marT="9525" marB="0" anchor="b"/>
                </a:tc>
              </a:tr>
              <a:tr h="285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ЭБАЛАКОВО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ул. ЛАТЫФА ХАМЕДИ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Хасанов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Ханиф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2 191,40  </a:t>
                      </a:r>
                    </a:p>
                  </a:txBody>
                  <a:tcPr marL="9525" marR="9525" marT="9525" marB="0" anchor="b"/>
                </a:tc>
              </a:tr>
              <a:tr h="2704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ЭБАЛАКОВО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ул. ЗАРЕЧНАЯ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Угольцова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Ирина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2 086,86  </a:t>
                      </a:r>
                    </a:p>
                  </a:txBody>
                  <a:tcPr marL="9525" marR="9525" marT="9525" marB="0" anchor="b"/>
                </a:tc>
              </a:tr>
              <a:tr h="285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ЭБАЛАКОВО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ул. ЛАТЫФА ХАМЕДИ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Зарипова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Альфия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1 888,20  </a:t>
                      </a:r>
                    </a:p>
                  </a:txBody>
                  <a:tcPr marL="9525" marR="9525" marT="9525" marB="0" anchor="b"/>
                </a:tc>
              </a:tr>
              <a:tr h="531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ЭБАЛАКОВО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ул. БОЛЬШАЯ КРАСНАЯ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Дворянский Дмитрий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1 810,15  </a:t>
                      </a:r>
                    </a:p>
                  </a:txBody>
                  <a:tcPr marL="9525" marR="9525" marT="9525" marB="0" anchor="b"/>
                </a:tc>
              </a:tr>
              <a:tr h="3729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ЭБАЛАКОВО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ул. БОЛЬШАЯ КРАСНАЯ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Калаев Александр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1 439,65  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 плательщики по ТКО село Малые Кайбицы</a:t>
            </a:r>
          </a:p>
          <a:p>
            <a:endParaRPr 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70021" y="2534652"/>
          <a:ext cx="10379244" cy="400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979"/>
                <a:gridCol w="1748591"/>
                <a:gridCol w="2117558"/>
                <a:gridCol w="2117558"/>
                <a:gridCol w="2117558"/>
              </a:tblGrid>
              <a:tr h="3709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Населенный пункт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Улица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Дом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Фамилия Имя Отчество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долг</a:t>
                      </a:r>
                    </a:p>
                  </a:txBody>
                  <a:tcPr marL="9525" marR="9525" marT="9525" marB="0" anchor="b"/>
                </a:tc>
              </a:tr>
              <a:tr h="37097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МАЛЫЕ КАЙБИЦЫ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ЦЕНТРАЛЬНАЯ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Абдуллин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Рамиль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16 057,20  </a:t>
                      </a:r>
                    </a:p>
                  </a:txBody>
                  <a:tcPr marL="9525" marR="9525" marT="9525" marB="0" anchor="b"/>
                </a:tc>
              </a:tr>
              <a:tr h="37097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МАЛЫЕ КАЙБИЦЫ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ГОРНАЯ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Низамиев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Ибрагим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11 329,20  </a:t>
                      </a:r>
                    </a:p>
                  </a:txBody>
                  <a:tcPr marL="9525" marR="9525" marT="9525" marB="0" anchor="b"/>
                </a:tc>
              </a:tr>
              <a:tr h="29878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МАЛЫЕ КАЙБИЦЫ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ГОРНАЯ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Краснов Дмитрий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4 430,80  </a:t>
                      </a:r>
                    </a:p>
                  </a:txBody>
                  <a:tcPr marL="9525" marR="9525" marT="9525" marB="0" anchor="b"/>
                </a:tc>
              </a:tr>
              <a:tr h="37097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МАЛЫЕ КАЙБИЦЫ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ТУКАЯ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Сунгатуллин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Фанис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2 903,10  </a:t>
                      </a:r>
                    </a:p>
                  </a:txBody>
                  <a:tcPr marL="9525" marR="9525" marT="9525" marB="0" anchor="b"/>
                </a:tc>
              </a:tr>
              <a:tr h="37097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МАЛЫЕ КАЙБИЦЫ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ЦЕНТРАЛЬНАЯ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Абдуллина Гульнара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2 512,60  </a:t>
                      </a:r>
                    </a:p>
                  </a:txBody>
                  <a:tcPr marL="9525" marR="9525" marT="9525" marB="0" anchor="b"/>
                </a:tc>
              </a:tr>
              <a:tr h="37097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МАЛЫЕ КАЙБИЦЫ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САДОВАЯ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Давлетшин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Малик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1 888,20  </a:t>
                      </a:r>
                    </a:p>
                  </a:txBody>
                  <a:tcPr marL="9525" marR="9525" marT="9525" marB="0" anchor="b"/>
                </a:tc>
              </a:tr>
              <a:tr h="37097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МАЛЫЕ КАЙБИЦЫ 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ТУКАЯ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Давлетшин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Нафик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1 204,10  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0201003_1007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796716"/>
            <a:ext cx="4649482" cy="4283994"/>
          </a:xfrm>
        </p:spPr>
      </p:pic>
      <p:pic>
        <p:nvPicPr>
          <p:cNvPr id="6" name="Рисунок 5" descr="IMG-20210116-WA01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653" y="1860884"/>
            <a:ext cx="5245768" cy="42351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IMG-20210116-WA017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3996" y="1809583"/>
            <a:ext cx="5131583" cy="4351338"/>
          </a:xfrm>
        </p:spPr>
      </p:pic>
      <p:pic>
        <p:nvPicPr>
          <p:cNvPr id="9" name="Рисунок 8" descr="IMG-20210116-WA01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876926"/>
            <a:ext cx="4764506" cy="426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Безнадзорный выгул домашнего скота</a:t>
            </a:r>
          </a:p>
          <a:p>
            <a:endParaRPr lang="ru-RU" dirty="0"/>
          </a:p>
        </p:txBody>
      </p:sp>
      <p:pic>
        <p:nvPicPr>
          <p:cNvPr id="7" name="Содержимое 4" descr="IMG-20210116-WA00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622" y="2245896"/>
            <a:ext cx="8903368" cy="41228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mystroypro.ru/pics/1022aa553cf494315e0b308c7ea63def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25642" y="1825625"/>
            <a:ext cx="4652211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-20210116-WA01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008" y="1844842"/>
            <a:ext cx="3266574" cy="4355432"/>
          </a:xfrm>
          <a:prstGeom prst="rect">
            <a:avLst/>
          </a:prstGeom>
        </p:spPr>
      </p:pic>
      <p:pic>
        <p:nvPicPr>
          <p:cNvPr id="7" name="Рисунок 6" descr="IMG-20210116-WA018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3870" y="1860883"/>
            <a:ext cx="3093119" cy="4267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Админ\Downloads\IMG-20210116-WA0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6532" y="1796716"/>
            <a:ext cx="5225025" cy="4620126"/>
          </a:xfrm>
          <a:prstGeom prst="rect">
            <a:avLst/>
          </a:prstGeom>
          <a:noFill/>
        </p:spPr>
      </p:pic>
      <p:pic>
        <p:nvPicPr>
          <p:cNvPr id="1028" name="Picture 4" descr="C:\Users\Админ\Downloads\Screenshot_20210116-174251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92110" y="1745414"/>
            <a:ext cx="4899090" cy="4623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857364"/>
          </a:xfrm>
          <a:prstGeom prst="rect">
            <a:avLst/>
          </a:prstGeom>
          <a:noFill/>
        </p:spPr>
      </p:pic>
      <p:pic>
        <p:nvPicPr>
          <p:cNvPr id="4098" name="Picture 2" descr="C:\Users\Админ\Desktop\Эндже\ФОТКИ 2018\ЗИРАТ ЧИСТАРТУ БЕРЛИБАШ 2018\IMG-20181111-WA0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9747" y="2133601"/>
            <a:ext cx="5358063" cy="3964404"/>
          </a:xfrm>
          <a:prstGeom prst="rect">
            <a:avLst/>
          </a:prstGeom>
          <a:noFill/>
        </p:spPr>
      </p:pic>
      <p:pic>
        <p:nvPicPr>
          <p:cNvPr id="8" name="Рисунок 7" descr="C:\Users\Эбалаково библиотека\Desktop\2020 фото\добрые дела\IMG_20200911_104136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386" y="2229854"/>
            <a:ext cx="4729939" cy="3930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emckzn.ru/images/photogalleries/2020-09-07/22367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151096" y="1825625"/>
            <a:ext cx="5889807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857364"/>
          </a:xfrm>
          <a:prstGeom prst="rect">
            <a:avLst/>
          </a:prstGeom>
          <a:noFill/>
        </p:spPr>
      </p:pic>
      <p:pic>
        <p:nvPicPr>
          <p:cNvPr id="7" name="Рисунок 6" descr="IMG-20210116-WA01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46" y="2233980"/>
            <a:ext cx="5245769" cy="4198903"/>
          </a:xfrm>
          <a:prstGeom prst="rect">
            <a:avLst/>
          </a:prstGeom>
        </p:spPr>
      </p:pic>
      <p:pic>
        <p:nvPicPr>
          <p:cNvPr id="9" name="Рисунок 8" descr="20150420_1022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6370" y="2151889"/>
            <a:ext cx="4910387" cy="42809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857364"/>
          </a:xfrm>
          <a:prstGeom prst="rect">
            <a:avLst/>
          </a:prstGeom>
          <a:noFill/>
        </p:spPr>
      </p:pic>
      <p:pic>
        <p:nvPicPr>
          <p:cNvPr id="6" name="Содержимое 4" descr="0cb70707-18df-4100-be4a-ecc6ed8cdb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484" y="1860885"/>
            <a:ext cx="4776316" cy="4296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2947" y="2390274"/>
            <a:ext cx="4908885" cy="39303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4" name="Picture 2" descr="C:\Users\Админ\Desktop\IMG-20200115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857364"/>
          </a:xfrm>
          <a:prstGeom prst="rect">
            <a:avLst/>
          </a:prstGeom>
          <a:noFill/>
        </p:spPr>
      </p:pic>
      <p:pic>
        <p:nvPicPr>
          <p:cNvPr id="9" name="Рисунок 8" descr="IMG_20170807_143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884" y="2301284"/>
            <a:ext cx="3686924" cy="4107538"/>
          </a:xfrm>
          <a:prstGeom prst="rect">
            <a:avLst/>
          </a:prstGeom>
        </p:spPr>
      </p:pic>
      <p:pic>
        <p:nvPicPr>
          <p:cNvPr id="10" name="Рисунок 9" descr="20210117_1257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2126" y="2197767"/>
            <a:ext cx="3941011" cy="4251159"/>
          </a:xfrm>
          <a:prstGeom prst="rect">
            <a:avLst/>
          </a:prstGeom>
        </p:spPr>
      </p:pic>
      <p:pic>
        <p:nvPicPr>
          <p:cNvPr id="11" name="Рисунок 10" descr="C:\Users\Эндже\Desktop\Аделя\отчет главы 2020-2021\фото ильгиз\1610722597180.jpg"/>
          <p:cNvPicPr/>
          <p:nvPr/>
        </p:nvPicPr>
        <p:blipFill rotWithShape="1"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32228" b="18787"/>
          <a:stretch/>
        </p:blipFill>
        <p:spPr bwMode="auto">
          <a:xfrm>
            <a:off x="8149389" y="2181726"/>
            <a:ext cx="3561348" cy="4283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</a:p>
          <a:p>
            <a:endParaRPr lang="ru-RU" dirty="0"/>
          </a:p>
        </p:txBody>
      </p:sp>
      <p:pic>
        <p:nvPicPr>
          <p:cNvPr id="6" name="Рисунок 5" descr="20200903_1056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9057" y="2458386"/>
            <a:ext cx="9713626" cy="41073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Безымянный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410" y="1825625"/>
            <a:ext cx="4886793" cy="4351338"/>
          </a:xfrm>
        </p:spPr>
      </p:pic>
      <p:pic>
        <p:nvPicPr>
          <p:cNvPr id="9" name="Рисунок 8" descr="1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133" y="1843789"/>
            <a:ext cx="5576341" cy="42721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2330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9508" y="1825625"/>
            <a:ext cx="4122295" cy="4351338"/>
          </a:xfrm>
        </p:spPr>
      </p:pic>
      <p:pic>
        <p:nvPicPr>
          <p:cNvPr id="6" name="Рисунок 5" descr="Безымянный1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419" y="1858780"/>
            <a:ext cx="3557994" cy="4302177"/>
          </a:xfrm>
          <a:prstGeom prst="rect">
            <a:avLst/>
          </a:prstGeom>
        </p:spPr>
      </p:pic>
      <p:pic>
        <p:nvPicPr>
          <p:cNvPr id="7" name="Рисунок 6" descr="22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173" y="1903750"/>
            <a:ext cx="3106165" cy="42572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электроснабжение</a:t>
            </a:r>
            <a:endParaRPr lang="ru-RU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10116-WA00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0597" y="1713329"/>
            <a:ext cx="4376835" cy="4591217"/>
          </a:xfrm>
        </p:spPr>
      </p:pic>
      <p:pic>
        <p:nvPicPr>
          <p:cNvPr id="6" name="Рисунок 5" descr="IMG-20210116-WA00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937" y="1828799"/>
            <a:ext cx="4973052" cy="4379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/>
              <a:t>Водоснабжение</a:t>
            </a:r>
            <a:endParaRPr lang="ru-RU" sz="7200" dirty="0"/>
          </a:p>
        </p:txBody>
      </p:sp>
      <p:pic>
        <p:nvPicPr>
          <p:cNvPr id="5" name="Рисунок 4" descr="IMG_20170704_164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7978" y="2967788"/>
            <a:ext cx="7154779" cy="35563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38200" y="2213809"/>
          <a:ext cx="10515600" cy="4431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5716"/>
                <a:gridCol w="5289884"/>
              </a:tblGrid>
              <a:tr h="553453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Наименование</a:t>
                      </a:r>
                      <a:r>
                        <a:rPr lang="ru-RU" sz="3200" baseline="0" dirty="0" smtClean="0"/>
                        <a:t> выполненных работ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Сумма</a:t>
                      </a:r>
                      <a:endParaRPr lang="ru-RU" sz="3200" dirty="0"/>
                    </a:p>
                  </a:txBody>
                  <a:tcPr/>
                </a:tc>
              </a:tr>
              <a:tr h="5534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Calibri"/>
                          <a:ea typeface="Calibri"/>
                          <a:cs typeface="Times New Roman"/>
                        </a:rPr>
                        <a:t>Собрано за использование воды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Calibri"/>
                          <a:ea typeface="Calibri"/>
                          <a:cs typeface="Times New Roman"/>
                        </a:rPr>
                        <a:t>397 978</a:t>
                      </a:r>
                    </a:p>
                  </a:txBody>
                  <a:tcPr marL="68580" marR="68580" marT="0" marB="0"/>
                </a:tc>
              </a:tr>
              <a:tr h="5534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 smtClean="0">
                          <a:latin typeface="Calibri"/>
                          <a:ea typeface="Calibri"/>
                          <a:cs typeface="Times New Roman"/>
                        </a:rPr>
                        <a:t>Заэлектроэнергию</a:t>
                      </a:r>
                      <a:r>
                        <a:rPr lang="ru-RU" sz="32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3200" dirty="0">
                          <a:latin typeface="Calibri"/>
                          <a:ea typeface="Calibri"/>
                          <a:cs typeface="Times New Roman"/>
                        </a:rPr>
                        <a:t>водокачки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Calibri"/>
                          <a:ea typeface="Calibri"/>
                          <a:cs typeface="Times New Roman"/>
                        </a:rPr>
                        <a:t>320 646</a:t>
                      </a:r>
                    </a:p>
                  </a:txBody>
                  <a:tcPr marL="68580" marR="68580" marT="0" marB="0"/>
                </a:tc>
              </a:tr>
              <a:tr h="5534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Calibri"/>
                          <a:ea typeface="Calibri"/>
                          <a:cs typeface="Times New Roman"/>
                        </a:rPr>
                        <a:t>Водный налог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Calibri"/>
                          <a:ea typeface="Calibri"/>
                          <a:cs typeface="Times New Roman"/>
                        </a:rPr>
                        <a:t>4008</a:t>
                      </a:r>
                    </a:p>
                  </a:txBody>
                  <a:tcPr marL="68580" marR="68580" marT="0" marB="0"/>
                </a:tc>
              </a:tr>
              <a:tr h="5534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atin typeface="Calibri"/>
                          <a:ea typeface="Calibri"/>
                          <a:cs typeface="Times New Roman"/>
                        </a:rPr>
                        <a:t>Зарплата за закачку воды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Calibri"/>
                          <a:ea typeface="Calibri"/>
                          <a:cs typeface="Times New Roman"/>
                        </a:rPr>
                        <a:t>73 324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Галеев </a:t>
            </a:r>
            <a:r>
              <a:rPr lang="ru-RU" dirty="0" err="1" smtClean="0"/>
              <a:t>Даниль</a:t>
            </a:r>
            <a:r>
              <a:rPr lang="ru-RU" dirty="0" smtClean="0"/>
              <a:t> </a:t>
            </a:r>
            <a:r>
              <a:rPr lang="ru-RU" dirty="0" err="1" smtClean="0"/>
              <a:t>Масхудович</a:t>
            </a:r>
            <a:endParaRPr lang="ru-RU" dirty="0" smtClean="0"/>
          </a:p>
          <a:p>
            <a:r>
              <a:rPr lang="ru-RU" dirty="0" smtClean="0"/>
              <a:t>Гизатуллина Муслима Фаритовна</a:t>
            </a:r>
          </a:p>
          <a:p>
            <a:r>
              <a:rPr lang="ru-RU" dirty="0" smtClean="0"/>
              <a:t>Лазарев Сергей </a:t>
            </a:r>
            <a:r>
              <a:rPr lang="ru-RU" dirty="0" err="1" smtClean="0"/>
              <a:t>Владимрович</a:t>
            </a:r>
            <a:endParaRPr lang="ru-RU" dirty="0" smtClean="0"/>
          </a:p>
          <a:p>
            <a:r>
              <a:rPr lang="ru-RU" dirty="0" smtClean="0"/>
              <a:t>Зиннуров </a:t>
            </a:r>
            <a:r>
              <a:rPr lang="ru-RU" dirty="0" err="1" smtClean="0"/>
              <a:t>Фарит</a:t>
            </a:r>
            <a:r>
              <a:rPr lang="ru-RU" dirty="0" smtClean="0"/>
              <a:t> Рашитович</a:t>
            </a:r>
          </a:p>
          <a:p>
            <a:r>
              <a:rPr lang="ru-RU" dirty="0" smtClean="0"/>
              <a:t>Бурганов </a:t>
            </a:r>
            <a:r>
              <a:rPr lang="ru-RU" dirty="0" err="1" smtClean="0"/>
              <a:t>Ильгиз</a:t>
            </a:r>
            <a:r>
              <a:rPr lang="ru-RU" dirty="0" smtClean="0"/>
              <a:t> Кутдусович</a:t>
            </a:r>
          </a:p>
          <a:p>
            <a:r>
              <a:rPr lang="ru-RU" dirty="0" smtClean="0"/>
              <a:t>Галеев </a:t>
            </a:r>
            <a:r>
              <a:rPr lang="ru-RU" dirty="0" err="1" smtClean="0"/>
              <a:t>Раиль</a:t>
            </a:r>
            <a:r>
              <a:rPr lang="ru-RU" dirty="0" smtClean="0"/>
              <a:t> </a:t>
            </a:r>
            <a:r>
              <a:rPr lang="ru-RU" dirty="0" err="1" smtClean="0"/>
              <a:t>Ризаилович</a:t>
            </a:r>
            <a:endParaRPr lang="ru-RU" dirty="0" smtClean="0"/>
          </a:p>
          <a:p>
            <a:r>
              <a:rPr lang="ru-RU" dirty="0" smtClean="0"/>
              <a:t> Миннуллин Айрат Маликович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38198" y="2197767"/>
          <a:ext cx="10150644" cy="3270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970"/>
                <a:gridCol w="4493126"/>
                <a:gridCol w="3383548"/>
              </a:tblGrid>
              <a:tr h="5191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Оформленные документы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Нужно оформить</a:t>
                      </a:r>
                      <a:endParaRPr lang="ru-RU" dirty="0"/>
                    </a:p>
                  </a:txBody>
                  <a:tcPr/>
                </a:tc>
              </a:tr>
              <a:tr h="2689245">
                <a:tc>
                  <a:txBody>
                    <a:bodyPr/>
                    <a:lstStyle/>
                    <a:p>
                      <a:r>
                        <a:rPr lang="ru-RU" dirty="0" smtClean="0"/>
                        <a:t>Эбалаково</a:t>
                      </a:r>
                      <a:endParaRPr lang="ru-RU" dirty="0"/>
                    </a:p>
                    <a:p>
                      <a:r>
                        <a:rPr lang="ru-RU" dirty="0" smtClean="0"/>
                        <a:t>Малые Кайбицы</a:t>
                      </a:r>
                      <a:endParaRPr lang="ru-RU" dirty="0"/>
                    </a:p>
                    <a:p>
                      <a:r>
                        <a:rPr lang="ru-RU" dirty="0" smtClean="0"/>
                        <a:t>Мурза Берлибаш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1.Проведение межевания участка и получение свидетельства на землю через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Росреестр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2.Восстановление паспорта скважины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3.Составление гидрогеологического заключение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4.Составление проекта Зон Санитарной зоны (ЗСО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5.Производство обустройства скважин и зоны санитарной охраны в соответствии с проектом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1.Проведение экспертизы водозабора нормами </a:t>
                      </a: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СанПиН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«Зоны санитарной охраны» и «Питьевая вода» во ФБУЗ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2.Формирование пакета </a:t>
                      </a: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документов,оплата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госпошлина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3.Оформление и регистрация лицензии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30704" y="1941093"/>
          <a:ext cx="10214811" cy="4717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359"/>
                <a:gridCol w="8935452"/>
              </a:tblGrid>
              <a:tr h="67377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Нужно оформить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008661">
                <a:tc>
                  <a:txBody>
                    <a:bodyPr/>
                    <a:lstStyle/>
                    <a:p>
                      <a:r>
                        <a:rPr lang="ru-RU" dirty="0" smtClean="0"/>
                        <a:t>Берлибаш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1.Проведение межевания участка и получение свидетельства на землю через </a:t>
                      </a: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Росреестр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2.Восстановление паспорта скважины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3.Составление гидрогеологического заключение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4.Составление проекта Зон Санитарной зоны (ЗСО)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5.Производство обустройства скважин и зоны санитарной охраны в соответствии с проектом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6.Проведение экспертизы водозабора нормами </a:t>
                      </a: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СанПиН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«Зоны санитарной охраны» и «Питьевая вода» во ФБУЗ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7.Формирование пакета </a:t>
                      </a: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документов,оплата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госпошлина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8.Оформление и регистрация лицензии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10116-WA006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7115" y="1892969"/>
            <a:ext cx="4684295" cy="4636168"/>
          </a:xfrm>
        </p:spPr>
      </p:pic>
      <p:pic>
        <p:nvPicPr>
          <p:cNvPr id="6" name="Рисунок 5" descr="IMG-20200816-WA0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765" y="1892968"/>
            <a:ext cx="5270835" cy="46682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0930-WA007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7068" y="1761456"/>
            <a:ext cx="4471205" cy="4655386"/>
          </a:xfrm>
        </p:spPr>
      </p:pic>
      <p:pic>
        <p:nvPicPr>
          <p:cNvPr id="6" name="Рисунок 5" descr="IMG-20200930-WA007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525" y="1716507"/>
            <a:ext cx="5358063" cy="46842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8842(1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2750" y="1729371"/>
            <a:ext cx="5130745" cy="4575175"/>
          </a:xfrm>
          <a:prstGeom prst="rect">
            <a:avLst/>
          </a:prstGeom>
        </p:spPr>
      </p:pic>
      <p:pic>
        <p:nvPicPr>
          <p:cNvPr id="6" name="Содержимое 3" descr="487708374_w640_h640_kopiya__dsc82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26" y="1892968"/>
            <a:ext cx="5085347" cy="43313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13" y="-329551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0170609_0908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98821" y="1937659"/>
            <a:ext cx="6962273" cy="4127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01204-WA00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39914" y="1713329"/>
            <a:ext cx="3449053" cy="4591217"/>
          </a:xfrm>
        </p:spPr>
      </p:pic>
      <p:pic>
        <p:nvPicPr>
          <p:cNvPr id="6" name="Рисунок 5" descr="IMG-20201204-WA00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221" y="1668379"/>
            <a:ext cx="3657600" cy="4539916"/>
          </a:xfrm>
          <a:prstGeom prst="rect">
            <a:avLst/>
          </a:prstGeom>
        </p:spPr>
      </p:pic>
      <p:pic>
        <p:nvPicPr>
          <p:cNvPr id="8" name="Рисунок 7" descr="IMG-20210116-WA00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02" y="1876926"/>
            <a:ext cx="3590424" cy="44597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10110-WA00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5021" y="1889792"/>
            <a:ext cx="3956157" cy="4351338"/>
          </a:xfrm>
        </p:spPr>
      </p:pic>
      <p:pic>
        <p:nvPicPr>
          <p:cNvPr id="7" name="Рисунок 6" descr="IMG-20210110-WA0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516" y="1780674"/>
            <a:ext cx="6047873" cy="4483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12600" b="1" dirty="0" smtClean="0">
                <a:solidFill>
                  <a:srgbClr val="FF0000"/>
                </a:solidFill>
              </a:rPr>
              <a:t>РЕФЕРЕНДУМ   </a:t>
            </a:r>
          </a:p>
          <a:p>
            <a:pPr algn="ctr">
              <a:buNone/>
            </a:pPr>
            <a:r>
              <a:rPr lang="ru-RU" sz="12600" b="1" dirty="0" smtClean="0">
                <a:solidFill>
                  <a:srgbClr val="FF0000"/>
                </a:solidFill>
              </a:rPr>
              <a:t>          2020 год</a:t>
            </a:r>
          </a:p>
          <a:p>
            <a:pPr>
              <a:buNone/>
            </a:pPr>
            <a:r>
              <a:rPr lang="ru-RU" sz="9600" b="1" dirty="0" smtClean="0"/>
              <a:t> Собрано 341 тысяча 500 рублей </a:t>
            </a:r>
          </a:p>
          <a:p>
            <a:pPr>
              <a:buNone/>
            </a:pPr>
            <a:r>
              <a:rPr lang="ru-RU" sz="9600" b="1" dirty="0" smtClean="0"/>
              <a:t> Поступило от Республики 1 366 000 тысяч  рублей</a:t>
            </a:r>
            <a:endParaRPr lang="ru-RU" sz="9600" dirty="0" smtClean="0"/>
          </a:p>
          <a:p>
            <a:pPr>
              <a:buNone/>
            </a:pPr>
            <a:r>
              <a:rPr lang="ru-RU" sz="9600" b="1" dirty="0" smtClean="0"/>
              <a:t> Общая сумма составило: 1 707 000 тысяч 500  рублей </a:t>
            </a:r>
            <a:endParaRPr lang="ru-RU" sz="96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Село Малые Кайбицы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94612" y="2598296"/>
          <a:ext cx="9496924" cy="2645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231"/>
                <a:gridCol w="2374231"/>
                <a:gridCol w="2374231"/>
                <a:gridCol w="2374231"/>
              </a:tblGrid>
              <a:tr h="137553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96767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161500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646000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827500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Админ\Desktop\ЕДИНАЯ РОССИЯ 2020\единая россия -220\Фото депутатов 2020-новый\IMG-20201201-WA00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695" y="1967503"/>
            <a:ext cx="2194560" cy="2319684"/>
          </a:xfrm>
          <a:prstGeom prst="rect">
            <a:avLst/>
          </a:prstGeom>
          <a:noFill/>
        </p:spPr>
      </p:pic>
      <p:pic>
        <p:nvPicPr>
          <p:cNvPr id="6" name="Picture 9" descr="C:\Users\Админ\Downloads\Гизатуллина Муслима Фаритов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2463" y="1948721"/>
            <a:ext cx="1856965" cy="2398428"/>
          </a:xfrm>
          <a:prstGeom prst="rect">
            <a:avLst/>
          </a:prstGeom>
          <a:noFill/>
        </p:spPr>
      </p:pic>
      <p:pic>
        <p:nvPicPr>
          <p:cNvPr id="7" name="Picture 10" descr="C:\Users\Админ\Downloads\Лазарев С.В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6223" y="2026587"/>
            <a:ext cx="1978702" cy="2170659"/>
          </a:xfrm>
          <a:prstGeom prst="rect">
            <a:avLst/>
          </a:prstGeom>
          <a:noFill/>
        </p:spPr>
      </p:pic>
      <p:pic>
        <p:nvPicPr>
          <p:cNvPr id="8" name="Picture 7" descr="C:\Users\Админ\Downloads\Зиннуров Фарид Рашитович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49717" y="1977508"/>
            <a:ext cx="2338467" cy="2154558"/>
          </a:xfrm>
          <a:prstGeom prst="rect">
            <a:avLst/>
          </a:prstGeom>
          <a:noFill/>
        </p:spPr>
      </p:pic>
      <p:pic>
        <p:nvPicPr>
          <p:cNvPr id="9" name="Picture 11" descr="C:\Users\Админ\Downloads\Галеев Раиль Ризаилович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1862" y="4347148"/>
            <a:ext cx="2117195" cy="2158584"/>
          </a:xfrm>
          <a:prstGeom prst="rect">
            <a:avLst/>
          </a:prstGeom>
          <a:noFill/>
        </p:spPr>
      </p:pic>
      <p:pic>
        <p:nvPicPr>
          <p:cNvPr id="10" name="Picture 8" descr="C:\Users\Админ\Downloads\Миннуллин Айрат Маликович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5042" y="4287187"/>
            <a:ext cx="2702056" cy="2113613"/>
          </a:xfrm>
          <a:prstGeom prst="rect">
            <a:avLst/>
          </a:prstGeom>
          <a:noFill/>
        </p:spPr>
      </p:pic>
      <p:pic>
        <p:nvPicPr>
          <p:cNvPr id="11" name="Picture 6" descr="C:\Users\Админ\Downloads\Бурганов Ильгиз Кутдусович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63932" y="4489554"/>
            <a:ext cx="2513458" cy="2053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Приведение в нормативное состояние дорог   </a:t>
            </a:r>
          </a:p>
          <a:p>
            <a:pPr>
              <a:buNone/>
            </a:pPr>
            <a:r>
              <a:rPr lang="ru-RU" sz="1800" dirty="0" smtClean="0"/>
              <a:t>Работу выполнил: подрядчик ИП Хикматуллин Рустам Талгатович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6" name="Рисунок 5" descr="IMG-20201110-WA00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9" y="2695073"/>
            <a:ext cx="3882189" cy="3898231"/>
          </a:xfrm>
          <a:prstGeom prst="rect">
            <a:avLst/>
          </a:prstGeom>
        </p:spPr>
      </p:pic>
      <p:pic>
        <p:nvPicPr>
          <p:cNvPr id="7" name="Рисунок 6" descr="IMG-20201110-WA007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368" y="2630906"/>
            <a:ext cx="3721767" cy="3769894"/>
          </a:xfrm>
          <a:prstGeom prst="rect">
            <a:avLst/>
          </a:prstGeom>
        </p:spPr>
      </p:pic>
      <p:pic>
        <p:nvPicPr>
          <p:cNvPr id="8" name="Рисунок 7" descr="IMG-20201110-WA007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348" y="2550694"/>
            <a:ext cx="3705726" cy="3834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Очистка свалок </a:t>
            </a:r>
            <a:r>
              <a:rPr lang="ru-RU" sz="2000" dirty="0" smtClean="0"/>
              <a:t>Работу выполнил: подрядчик КФХ Зиннуров </a:t>
            </a:r>
            <a:r>
              <a:rPr lang="ru-RU" sz="2000" dirty="0" err="1" smtClean="0"/>
              <a:t>Фарид</a:t>
            </a:r>
            <a:r>
              <a:rPr lang="ru-RU" sz="2000" dirty="0" smtClean="0"/>
              <a:t> Рашитович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9" name="Рисунок 8" descr="IMG-20190429-WA0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9" y="2358189"/>
            <a:ext cx="5117432" cy="4018548"/>
          </a:xfrm>
          <a:prstGeom prst="rect">
            <a:avLst/>
          </a:prstGeom>
        </p:spPr>
      </p:pic>
      <p:pic>
        <p:nvPicPr>
          <p:cNvPr id="11" name="Рисунок 10" descr="IMG-20190429-WA0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569" y="2229853"/>
            <a:ext cx="5486400" cy="4074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Строительство помещения у кладбища</a:t>
            </a:r>
            <a:r>
              <a:rPr lang="ru-RU" sz="2000" dirty="0" smtClean="0"/>
              <a:t> Работу выполнили Частная строительная бригада из села </a:t>
            </a:r>
            <a:r>
              <a:rPr lang="ru-RU" sz="2000" dirty="0" err="1" smtClean="0"/>
              <a:t>Бакырчи</a:t>
            </a:r>
            <a:r>
              <a:rPr lang="ru-RU" sz="2000" dirty="0" smtClean="0"/>
              <a:t> Сафины Марс, </a:t>
            </a:r>
            <a:r>
              <a:rPr lang="ru-RU" sz="2000" dirty="0" err="1" smtClean="0"/>
              <a:t>Дамир</a:t>
            </a:r>
            <a:r>
              <a:rPr lang="ru-RU" sz="2000" dirty="0" smtClean="0"/>
              <a:t>, </a:t>
            </a:r>
            <a:r>
              <a:rPr lang="ru-RU" sz="2000" dirty="0" err="1" smtClean="0"/>
              <a:t>Рамиль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8" name="Рисунок 7" descr="IMG-20200620-WA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53" y="2614863"/>
            <a:ext cx="5325978" cy="3978441"/>
          </a:xfrm>
          <a:prstGeom prst="rect">
            <a:avLst/>
          </a:prstGeom>
        </p:spPr>
      </p:pic>
      <p:pic>
        <p:nvPicPr>
          <p:cNvPr id="10" name="Рисунок 9" descr="IMG-20200620-WA00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26" y="2662988"/>
            <a:ext cx="5021179" cy="38821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Очистка и ремонт кладбища </a:t>
            </a:r>
          </a:p>
          <a:p>
            <a:pPr>
              <a:buNone/>
            </a:pPr>
            <a:r>
              <a:rPr lang="ru-RU" sz="2000" dirty="0" smtClean="0"/>
              <a:t>Работу выполнил: КФХ Зиннуров </a:t>
            </a:r>
            <a:r>
              <a:rPr lang="ru-RU" sz="2000" dirty="0" err="1" smtClean="0"/>
              <a:t>Фарид</a:t>
            </a:r>
            <a:r>
              <a:rPr lang="ru-RU" sz="2000" dirty="0" smtClean="0"/>
              <a:t> Рашитович</a:t>
            </a:r>
          </a:p>
          <a:p>
            <a:endParaRPr lang="ru-RU" sz="2000" dirty="0" smtClean="0"/>
          </a:p>
          <a:p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7" name="Рисунок 6" descr="IMG-20210116-WA00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6" y="2831431"/>
            <a:ext cx="5005137" cy="3697705"/>
          </a:xfrm>
          <a:prstGeom prst="rect">
            <a:avLst/>
          </a:prstGeom>
        </p:spPr>
      </p:pic>
      <p:pic>
        <p:nvPicPr>
          <p:cNvPr id="9" name="Рисунок 8" descr="IMG-20210116-WA00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598" y="2727157"/>
            <a:ext cx="5331327" cy="37859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Ремонт водопроводных сетей </a:t>
            </a:r>
            <a:r>
              <a:rPr lang="ru-RU" sz="2000" dirty="0" smtClean="0"/>
              <a:t>Работу выполнил: КФХ Зиннуров </a:t>
            </a:r>
            <a:r>
              <a:rPr lang="ru-RU" sz="2000" dirty="0" err="1" smtClean="0"/>
              <a:t>Фарид</a:t>
            </a:r>
            <a:r>
              <a:rPr lang="ru-RU" sz="2000" dirty="0" smtClean="0"/>
              <a:t> Рашитович</a:t>
            </a:r>
          </a:p>
          <a:p>
            <a:endParaRPr lang="ru-RU" sz="2000" dirty="0" smtClean="0"/>
          </a:p>
          <a:p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11" name="Рисунок 10" descr="IMG-20210116-WA00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505" y="2486525"/>
            <a:ext cx="4010527" cy="4074695"/>
          </a:xfrm>
          <a:prstGeom prst="rect">
            <a:avLst/>
          </a:prstGeom>
        </p:spPr>
      </p:pic>
      <p:pic>
        <p:nvPicPr>
          <p:cNvPr id="12" name="Рисунок 11" descr="IMG-20210116-WA009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25" y="2558715"/>
            <a:ext cx="3880184" cy="4090737"/>
          </a:xfrm>
          <a:prstGeom prst="rect">
            <a:avLst/>
          </a:prstGeom>
        </p:spPr>
      </p:pic>
      <p:pic>
        <p:nvPicPr>
          <p:cNvPr id="6146" name="Picture 2" descr="C:\Users\Админ\Desktop\ВСЕ ФОТОГРАФИИ СП\Фотки 2020 года\Кече кайбыч прорыв трассы 2020\Новая папка\IMG-20200816-WA0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8862" y="2466472"/>
            <a:ext cx="3561349" cy="4199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Ремонт водопроводных сетей (Замена водозаборной колонки по ул.Центральная </a:t>
            </a:r>
            <a:r>
              <a:rPr lang="ru-RU" sz="2000" dirty="0" smtClean="0"/>
              <a:t>Работу выполнил: КФХ Зиннуров </a:t>
            </a:r>
            <a:r>
              <a:rPr lang="ru-RU" sz="2000" dirty="0" err="1" smtClean="0"/>
              <a:t>Фарид</a:t>
            </a:r>
            <a:r>
              <a:rPr lang="ru-RU" sz="2000" dirty="0" smtClean="0"/>
              <a:t> Рашитович</a:t>
            </a:r>
          </a:p>
          <a:p>
            <a:endParaRPr lang="ru-RU" sz="2000" dirty="0" smtClean="0"/>
          </a:p>
          <a:p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9" name="Рисунок 8" descr="20201116_110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2213" y="2823410"/>
            <a:ext cx="3160294" cy="3834064"/>
          </a:xfrm>
          <a:prstGeom prst="rect">
            <a:avLst/>
          </a:prstGeom>
        </p:spPr>
      </p:pic>
      <p:pic>
        <p:nvPicPr>
          <p:cNvPr id="12" name="Рисунок 11" descr="IMG-20210116-WA017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78" y="2775283"/>
            <a:ext cx="3758866" cy="3850105"/>
          </a:xfrm>
          <a:prstGeom prst="rect">
            <a:avLst/>
          </a:prstGeom>
        </p:spPr>
      </p:pic>
      <p:pic>
        <p:nvPicPr>
          <p:cNvPr id="14" name="Рисунок 13" descr="20201116_1109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99732" y="2743200"/>
            <a:ext cx="3350795" cy="38661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Село Берлибаш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94612" y="2598296"/>
          <a:ext cx="9496924" cy="2679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231"/>
                <a:gridCol w="2374231"/>
                <a:gridCol w="2374231"/>
                <a:gridCol w="2374231"/>
              </a:tblGrid>
              <a:tr h="137553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96767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68500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274000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342500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158" y="1873752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Ремонт мота с приобретением материалов </a:t>
            </a:r>
            <a:r>
              <a:rPr lang="ru-RU" sz="2400" dirty="0" smtClean="0"/>
              <a:t>работу </a:t>
            </a:r>
            <a:r>
              <a:rPr lang="ru-RU" sz="2400" dirty="0" err="1" smtClean="0"/>
              <a:t>выполнил:КФХ</a:t>
            </a:r>
            <a:r>
              <a:rPr lang="ru-RU" sz="2400" dirty="0" smtClean="0"/>
              <a:t> Зиннуров </a:t>
            </a:r>
            <a:r>
              <a:rPr lang="ru-RU" sz="2400" dirty="0" err="1" smtClean="0"/>
              <a:t>Фарид</a:t>
            </a:r>
            <a:r>
              <a:rPr lang="ru-RU" sz="2400" dirty="0" smtClean="0"/>
              <a:t> Рашитович</a:t>
            </a:r>
          </a:p>
          <a:p>
            <a:pPr>
              <a:buNone/>
            </a:pPr>
            <a:endParaRPr lang="ru-RU" sz="2400" dirty="0" smtClean="0"/>
          </a:p>
        </p:txBody>
      </p:sp>
      <p:pic>
        <p:nvPicPr>
          <p:cNvPr id="8" name="Рисунок 7" descr="IMG-20200928-WA00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8" y="2699084"/>
            <a:ext cx="3433011" cy="3910263"/>
          </a:xfrm>
          <a:prstGeom prst="rect">
            <a:avLst/>
          </a:prstGeom>
        </p:spPr>
      </p:pic>
      <p:pic>
        <p:nvPicPr>
          <p:cNvPr id="11" name="Рисунок 10" descr="IMG_20200926_1809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5853" y="2630905"/>
            <a:ext cx="3320715" cy="3866148"/>
          </a:xfrm>
          <a:prstGeom prst="rect">
            <a:avLst/>
          </a:prstGeom>
        </p:spPr>
      </p:pic>
      <p:pic>
        <p:nvPicPr>
          <p:cNvPr id="12" name="Рисунок 11" descr="IMG-20200924-WA0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2695073"/>
            <a:ext cx="4235116" cy="38821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158" y="1873752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Ремонт водопроводных сетей </a:t>
            </a:r>
            <a:r>
              <a:rPr lang="ru-RU" sz="2400" dirty="0" smtClean="0"/>
              <a:t>работу </a:t>
            </a:r>
            <a:r>
              <a:rPr lang="ru-RU" sz="2400" dirty="0" err="1" smtClean="0"/>
              <a:t>выполнил:КФХ</a:t>
            </a:r>
            <a:r>
              <a:rPr lang="ru-RU" sz="2400" dirty="0" smtClean="0"/>
              <a:t> Зиннуров </a:t>
            </a:r>
            <a:r>
              <a:rPr lang="ru-RU" sz="2400" dirty="0" err="1" smtClean="0"/>
              <a:t>Фарид</a:t>
            </a:r>
            <a:r>
              <a:rPr lang="ru-RU" sz="2400" dirty="0" smtClean="0"/>
              <a:t> Рашитович</a:t>
            </a:r>
          </a:p>
          <a:p>
            <a:pPr>
              <a:buNone/>
            </a:pPr>
            <a:endParaRPr lang="ru-RU" sz="2400" dirty="0" smtClean="0"/>
          </a:p>
        </p:txBody>
      </p:sp>
      <p:pic>
        <p:nvPicPr>
          <p:cNvPr id="10" name="Рисунок 9" descr="IMG-20210116-WA01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32" y="2662988"/>
            <a:ext cx="3968894" cy="3994486"/>
          </a:xfrm>
          <a:prstGeom prst="rect">
            <a:avLst/>
          </a:prstGeom>
        </p:spPr>
      </p:pic>
      <p:pic>
        <p:nvPicPr>
          <p:cNvPr id="13" name="Рисунок 12" descr="IMG-20210116-WA00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788" y="2566737"/>
            <a:ext cx="3753853" cy="4058653"/>
          </a:xfrm>
          <a:prstGeom prst="rect">
            <a:avLst/>
          </a:prstGeom>
        </p:spPr>
      </p:pic>
      <p:pic>
        <p:nvPicPr>
          <p:cNvPr id="15" name="Рисунок 14" descr="IMG-20210116-WA006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768" y="2582778"/>
            <a:ext cx="3449051" cy="40265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-313509"/>
            <a:ext cx="9253228" cy="290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158" y="1873752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Замена водозаборной колонки  </a:t>
            </a:r>
            <a:r>
              <a:rPr lang="ru-RU" sz="2400" dirty="0" smtClean="0"/>
              <a:t>работу </a:t>
            </a:r>
            <a:r>
              <a:rPr lang="ru-RU" sz="2400" dirty="0" err="1" smtClean="0"/>
              <a:t>выполнил:КФХ</a:t>
            </a:r>
            <a:r>
              <a:rPr lang="ru-RU" sz="2400" dirty="0" smtClean="0"/>
              <a:t> Зиннуров </a:t>
            </a:r>
            <a:r>
              <a:rPr lang="ru-RU" sz="2400" dirty="0" err="1" smtClean="0"/>
              <a:t>Фарид</a:t>
            </a:r>
            <a:r>
              <a:rPr lang="ru-RU" sz="2400" dirty="0" smtClean="0"/>
              <a:t> Рашитович</a:t>
            </a:r>
          </a:p>
          <a:p>
            <a:pPr>
              <a:buNone/>
            </a:pPr>
            <a:endParaRPr lang="ru-RU" sz="2400" dirty="0" smtClean="0"/>
          </a:p>
        </p:txBody>
      </p:sp>
      <p:pic>
        <p:nvPicPr>
          <p:cNvPr id="8" name="Рисунок 7" descr="IMG-20210116-WA00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29" y="2759242"/>
            <a:ext cx="3887203" cy="3898232"/>
          </a:xfrm>
          <a:prstGeom prst="rect">
            <a:avLst/>
          </a:prstGeom>
        </p:spPr>
      </p:pic>
      <p:pic>
        <p:nvPicPr>
          <p:cNvPr id="9" name="Рисунок 8" descr="IMG-20210116-WA01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3" y="2470484"/>
            <a:ext cx="3213434" cy="4178968"/>
          </a:xfrm>
          <a:prstGeom prst="rect">
            <a:avLst/>
          </a:prstGeom>
        </p:spPr>
      </p:pic>
      <p:pic>
        <p:nvPicPr>
          <p:cNvPr id="16" name="Рисунок 15" descr="IMG-20210116-WA01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925" y="2438400"/>
            <a:ext cx="3433011" cy="41388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1393</TotalTime>
  <Words>2246</Words>
  <Application>Microsoft Office PowerPoint</Application>
  <PresentationFormat>Произвольный</PresentationFormat>
  <Paragraphs>887</Paragraphs>
  <Slides>162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162</vt:i4>
      </vt:variant>
    </vt:vector>
  </HeadingPairs>
  <TitlesOfParts>
    <vt:vector size="16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Эндже</dc:creator>
  <cp:lastModifiedBy>Админ</cp:lastModifiedBy>
  <cp:revision>155</cp:revision>
  <dcterms:created xsi:type="dcterms:W3CDTF">2021-01-14T06:46:00Z</dcterms:created>
  <dcterms:modified xsi:type="dcterms:W3CDTF">2021-01-17T13:24:03Z</dcterms:modified>
</cp:coreProperties>
</file>