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charts/chart7.xml" ContentType="application/vnd.openxmlformats-officedocument.drawingml.chart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charts/chart4.xml" ContentType="application/vnd.openxmlformats-officedocument.drawingml.chart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charts/chart12.xml" ContentType="application/vnd.openxmlformats-officedocument.drawingml.chart+xml"/>
  <Override PartName="/ppt/slides/slide139.xml" ContentType="application/vnd.openxmlformats-officedocument.presentationml.slide+xml"/>
  <Override PartName="/ppt/charts/chart6.xml" ContentType="application/vnd.openxmlformats-officedocument.drawingml.chart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charts/chart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92" r:id="rId1"/>
  </p:sldMasterIdLst>
  <p:notesMasterIdLst>
    <p:notesMasterId r:id="rId148"/>
  </p:notesMasterIdLst>
  <p:sldIdLst>
    <p:sldId id="256" r:id="rId2"/>
    <p:sldId id="649" r:id="rId3"/>
    <p:sldId id="654" r:id="rId4"/>
    <p:sldId id="393" r:id="rId5"/>
    <p:sldId id="258" r:id="rId6"/>
    <p:sldId id="524" r:id="rId7"/>
    <p:sldId id="525" r:id="rId8"/>
    <p:sldId id="526" r:id="rId9"/>
    <p:sldId id="527" r:id="rId10"/>
    <p:sldId id="528" r:id="rId11"/>
    <p:sldId id="529" r:id="rId12"/>
    <p:sldId id="530" r:id="rId13"/>
    <p:sldId id="531" r:id="rId14"/>
    <p:sldId id="532" r:id="rId15"/>
    <p:sldId id="533" r:id="rId16"/>
    <p:sldId id="534" r:id="rId17"/>
    <p:sldId id="259" r:id="rId18"/>
    <p:sldId id="651" r:id="rId19"/>
    <p:sldId id="578" r:id="rId20"/>
    <p:sldId id="763" r:id="rId21"/>
    <p:sldId id="264" r:id="rId22"/>
    <p:sldId id="659" r:id="rId23"/>
    <p:sldId id="743" r:id="rId24"/>
    <p:sldId id="746" r:id="rId25"/>
    <p:sldId id="745" r:id="rId26"/>
    <p:sldId id="758" r:id="rId27"/>
    <p:sldId id="744" r:id="rId28"/>
    <p:sldId id="751" r:id="rId29"/>
    <p:sldId id="749" r:id="rId30"/>
    <p:sldId id="752" r:id="rId31"/>
    <p:sldId id="539" r:id="rId32"/>
    <p:sldId id="753" r:id="rId33"/>
    <p:sldId id="579" r:id="rId34"/>
    <p:sldId id="582" r:id="rId35"/>
    <p:sldId id="663" r:id="rId36"/>
    <p:sldId id="765" r:id="rId37"/>
    <p:sldId id="267" r:id="rId38"/>
    <p:sldId id="268" r:id="rId39"/>
    <p:sldId id="666" r:id="rId40"/>
    <p:sldId id="667" r:id="rId41"/>
    <p:sldId id="665" r:id="rId42"/>
    <p:sldId id="269" r:id="rId43"/>
    <p:sldId id="397" r:id="rId44"/>
    <p:sldId id="446" r:id="rId45"/>
    <p:sldId id="738" r:id="rId46"/>
    <p:sldId id="623" r:id="rId47"/>
    <p:sldId id="720" r:id="rId48"/>
    <p:sldId id="721" r:id="rId49"/>
    <p:sldId id="449" r:id="rId50"/>
    <p:sldId id="626" r:id="rId51"/>
    <p:sldId id="722" r:id="rId52"/>
    <p:sldId id="630" r:id="rId53"/>
    <p:sldId id="631" r:id="rId54"/>
    <p:sldId id="723" r:id="rId55"/>
    <p:sldId id="670" r:id="rId56"/>
    <p:sldId id="725" r:id="rId57"/>
    <p:sldId id="641" r:id="rId58"/>
    <p:sldId id="642" r:id="rId59"/>
    <p:sldId id="643" r:id="rId60"/>
    <p:sldId id="644" r:id="rId61"/>
    <p:sldId id="271" r:id="rId62"/>
    <p:sldId id="542" r:id="rId63"/>
    <p:sldId id="586" r:id="rId64"/>
    <p:sldId id="672" r:id="rId65"/>
    <p:sldId id="640" r:id="rId66"/>
    <p:sldId id="673" r:id="rId67"/>
    <p:sldId id="674" r:id="rId68"/>
    <p:sldId id="767" r:id="rId69"/>
    <p:sldId id="770" r:id="rId70"/>
    <p:sldId id="774" r:id="rId71"/>
    <p:sldId id="683" r:id="rId72"/>
    <p:sldId id="684" r:id="rId73"/>
    <p:sldId id="775" r:id="rId74"/>
    <p:sldId id="776" r:id="rId75"/>
    <p:sldId id="275" r:id="rId76"/>
    <p:sldId id="766" r:id="rId77"/>
    <p:sldId id="276" r:id="rId78"/>
    <p:sldId id="545" r:id="rId79"/>
    <p:sldId id="675" r:id="rId80"/>
    <p:sldId id="597" r:id="rId81"/>
    <p:sldId id="760" r:id="rId82"/>
    <p:sldId id="277" r:id="rId83"/>
    <p:sldId id="676" r:id="rId84"/>
    <p:sldId id="278" r:id="rId85"/>
    <p:sldId id="678" r:id="rId86"/>
    <p:sldId id="680" r:id="rId87"/>
    <p:sldId id="734" r:id="rId88"/>
    <p:sldId id="474" r:id="rId89"/>
    <p:sldId id="771" r:id="rId90"/>
    <p:sldId id="284" r:id="rId91"/>
    <p:sldId id="285" r:id="rId92"/>
    <p:sldId id="372" r:id="rId93"/>
    <p:sldId id="681" r:id="rId94"/>
    <p:sldId id="773" r:id="rId95"/>
    <p:sldId id="685" r:id="rId96"/>
    <p:sldId id="687" r:id="rId97"/>
    <p:sldId id="688" r:id="rId98"/>
    <p:sldId id="690" r:id="rId99"/>
    <p:sldId id="726" r:id="rId100"/>
    <p:sldId id="701" r:id="rId101"/>
    <p:sldId id="408" r:id="rId102"/>
    <p:sldId id="515" r:id="rId103"/>
    <p:sldId id="692" r:id="rId104"/>
    <p:sldId id="693" r:id="rId105"/>
    <p:sldId id="761" r:id="rId106"/>
    <p:sldId id="412" r:id="rId107"/>
    <p:sldId id="762" r:id="rId108"/>
    <p:sldId id="467" r:id="rId109"/>
    <p:sldId id="287" r:id="rId110"/>
    <p:sldId id="694" r:id="rId111"/>
    <p:sldId id="755" r:id="rId112"/>
    <p:sldId id="292" r:id="rId113"/>
    <p:sldId id="695" r:id="rId114"/>
    <p:sldId id="696" r:id="rId115"/>
    <p:sldId id="422" r:id="rId116"/>
    <p:sldId id="702" r:id="rId117"/>
    <p:sldId id="777" r:id="rId118"/>
    <p:sldId id="778" r:id="rId119"/>
    <p:sldId id="779" r:id="rId120"/>
    <p:sldId id="610" r:id="rId121"/>
    <p:sldId id="727" r:id="rId122"/>
    <p:sldId id="728" r:id="rId123"/>
    <p:sldId id="699" r:id="rId124"/>
    <p:sldId id="717" r:id="rId125"/>
    <p:sldId id="613" r:id="rId126"/>
    <p:sldId id="740" r:id="rId127"/>
    <p:sldId id="741" r:id="rId128"/>
    <p:sldId id="772" r:id="rId129"/>
    <p:sldId id="700" r:id="rId130"/>
    <p:sldId id="742" r:id="rId131"/>
    <p:sldId id="703" r:id="rId132"/>
    <p:sldId id="731" r:id="rId133"/>
    <p:sldId id="732" r:id="rId134"/>
    <p:sldId id="704" r:id="rId135"/>
    <p:sldId id="705" r:id="rId136"/>
    <p:sldId id="706" r:id="rId137"/>
    <p:sldId id="711" r:id="rId138"/>
    <p:sldId id="756" r:id="rId139"/>
    <p:sldId id="757" r:id="rId140"/>
    <p:sldId id="710" r:id="rId141"/>
    <p:sldId id="715" r:id="rId142"/>
    <p:sldId id="733" r:id="rId143"/>
    <p:sldId id="712" r:id="rId144"/>
    <p:sldId id="713" r:id="rId145"/>
    <p:sldId id="648" r:id="rId146"/>
    <p:sldId id="441" r:id="rId1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67" autoAdjust="0"/>
    <p:restoredTop sz="86087" autoAdjust="0"/>
  </p:normalViewPr>
  <p:slideViewPr>
    <p:cSldViewPr>
      <p:cViewPr varScale="1">
        <p:scale>
          <a:sx n="74" d="100"/>
          <a:sy n="74" d="100"/>
        </p:scale>
        <p:origin x="-11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notesMaster" Target="notesMasters/notesMaster1.xml"/><Relationship Id="rId15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6.1728395061728504E-3"/>
                  <c:y val="0.1249575150865558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E84-45DA-A117-CFBFE2DC13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310000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E84-45DA-A117-CFBFE2DC13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3.5493827160494242E-2"/>
                  <c:y val="0.1657045308756510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E84-45DA-A117-CFBFE2DC13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271594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E84-45DA-A117-CFBFE2DC1305}"/>
            </c:ext>
          </c:extLst>
        </c:ser>
        <c:shape val="cylinder"/>
        <c:axId val="73934336"/>
        <c:axId val="75455104"/>
        <c:axId val="0"/>
      </c:bar3DChart>
      <c:catAx>
        <c:axId val="73934336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 lang="tt-RU"/>
                </a:pPr>
                <a:r>
                  <a:rPr lang="ru-RU" dirty="0" smtClean="0"/>
                  <a:t>Исполнение 88</a:t>
                </a:r>
                <a:r>
                  <a:rPr lang="ru-RU" baseline="0" dirty="0" smtClean="0"/>
                  <a:t> %</a:t>
                </a:r>
                <a:endParaRPr lang="ru-RU" dirty="0"/>
              </a:p>
            </c:rich>
          </c:tx>
          <c:layout/>
        </c:title>
        <c:numFmt formatCode="General" sourceLinked="0"/>
        <c:majorTickMark val="none"/>
        <c:tickLblPos val="nextTo"/>
        <c:crossAx val="75455104"/>
        <c:crosses val="autoZero"/>
        <c:auto val="1"/>
        <c:lblAlgn val="ctr"/>
        <c:lblOffset val="100"/>
      </c:catAx>
      <c:valAx>
        <c:axId val="75455104"/>
        <c:scaling>
          <c:orientation val="minMax"/>
        </c:scaling>
        <c:axPos val="l"/>
        <c:majorGridlines/>
        <c:title>
          <c:layout/>
          <c:txPr>
            <a:bodyPr/>
            <a:lstStyle/>
            <a:p>
              <a:pPr>
                <a:defRPr lang="tt-RU"/>
              </a:pPr>
              <a:endParaRPr lang="ru-RU"/>
            </a:p>
          </c:txPr>
        </c:title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7393433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397619568387285"/>
          <c:y val="5.782995454087745E-2"/>
          <c:w val="0.64533452415670267"/>
          <c:h val="0.8100157696725640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0061728395061731E-2"/>
                  <c:y val="0.1070524290353343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00F-4436-A77F-1C90646C9F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4090276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00F-4436-A77F-1C90646C9F7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2.3148148148148147E-2"/>
                  <c:y val="0.10705242903533436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4070576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00F-4436-A77F-1C90646C9F78}"/>
            </c:ext>
          </c:extLst>
        </c:ser>
        <c:shape val="cylinder"/>
        <c:axId val="89857024"/>
        <c:axId val="89867008"/>
        <c:axId val="0"/>
      </c:bar3DChart>
      <c:catAx>
        <c:axId val="898570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9867008"/>
        <c:crosses val="autoZero"/>
        <c:auto val="1"/>
        <c:lblAlgn val="ctr"/>
        <c:lblOffset val="100"/>
      </c:catAx>
      <c:valAx>
        <c:axId val="898670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985702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0802469135802609E-2"/>
                  <c:y val="0.162025334911971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DCF-425F-B8F0-D6C5BAB071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4119038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DCF-425F-B8F0-D6C5BAB0717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2.6234567901234612E-2"/>
                  <c:y val="0.1446654775999754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DCF-425F-B8F0-D6C5BAB071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4085512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DCF-425F-B8F0-D6C5BAB07175}"/>
            </c:ext>
          </c:extLst>
        </c:ser>
        <c:shape val="cylinder"/>
        <c:axId val="79599872"/>
        <c:axId val="79609856"/>
        <c:axId val="0"/>
      </c:bar3DChart>
      <c:catAx>
        <c:axId val="79599872"/>
        <c:scaling>
          <c:orientation val="minMax"/>
        </c:scaling>
        <c:axPos val="b"/>
        <c:majorGridlines/>
        <c:numFmt formatCode="General" sourceLinked="0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79609856"/>
        <c:crosses val="autoZero"/>
        <c:auto val="1"/>
        <c:lblAlgn val="ctr"/>
        <c:lblOffset val="100"/>
      </c:catAx>
      <c:valAx>
        <c:axId val="796098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7959987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sideWall>
      <c:spPr>
        <a:noFill/>
        <a:ln w="14496">
          <a:solidFill>
            <a:schemeClr val="tx1"/>
          </a:solidFill>
          <a:prstDash val="solid"/>
        </a:ln>
      </c:spPr>
    </c:sideWall>
    <c:backWall>
      <c:spPr>
        <a:noFill/>
        <a:ln w="14496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577770703339324"/>
          <c:y val="2.8993706790826589E-2"/>
          <c:w val="0.86406206751842773"/>
          <c:h val="0.6031731084224156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Рождение</c:v>
                </c:pt>
              </c:strCache>
            </c:strRef>
          </c:tx>
          <c:spPr>
            <a:solidFill>
              <a:schemeClr val="accent1"/>
            </a:solidFill>
            <a:ln w="14496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11</c:v>
                </c:pt>
                <c:pt idx="1">
                  <c:v>4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53E-4868-9DC1-D96FF3BB2693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Смерть</c:v>
                </c:pt>
              </c:strCache>
            </c:strRef>
          </c:tx>
          <c:spPr>
            <a:solidFill>
              <a:schemeClr val="accent2"/>
            </a:solidFill>
            <a:ln w="14496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12</c:v>
                </c:pt>
                <c:pt idx="1">
                  <c:v>20</c:v>
                </c:pt>
                <c:pt idx="2">
                  <c:v>17</c:v>
                </c:pt>
                <c:pt idx="3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53E-4868-9DC1-D96FF3BB2693}"/>
            </c:ext>
          </c:extLst>
        </c:ser>
        <c:shape val="pyramid"/>
        <c:axId val="110359680"/>
        <c:axId val="110361216"/>
        <c:axId val="0"/>
      </c:bar3DChart>
      <c:catAx>
        <c:axId val="110359680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362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tt-RU" sz="137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0361216"/>
        <c:crosses val="autoZero"/>
        <c:auto val="1"/>
        <c:lblAlgn val="ctr"/>
        <c:lblOffset val="100"/>
        <c:tickLblSkip val="1"/>
        <c:tickMarkSkip val="1"/>
      </c:catAx>
      <c:valAx>
        <c:axId val="110361216"/>
        <c:scaling>
          <c:orientation val="minMax"/>
        </c:scaling>
        <c:axPos val="l"/>
        <c:majorGridlines>
          <c:spPr>
            <a:ln w="3624">
              <a:solidFill>
                <a:schemeClr val="tx1"/>
              </a:solidFill>
              <a:prstDash val="solid"/>
            </a:ln>
          </c:spPr>
        </c:majorGridlines>
        <c:title>
          <c:layout/>
          <c:txPr>
            <a:bodyPr/>
            <a:lstStyle/>
            <a:p>
              <a:pPr>
                <a:defRPr lang="tt-RU"/>
              </a:pPr>
              <a:endParaRPr lang="ru-RU"/>
            </a:p>
          </c:txPr>
        </c:title>
        <c:numFmt formatCode="General" sourceLinked="1"/>
        <c:majorTickMark val="none"/>
        <c:tickLblPos val="nextTo"/>
        <c:spPr>
          <a:ln w="362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tt-RU" sz="2055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035968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lang="tt-RU"/>
            </a:pPr>
            <a:endParaRPr lang="ru-RU"/>
          </a:p>
        </c:txPr>
      </c:dTable>
    </c:plotArea>
    <c:plotVisOnly val="1"/>
    <c:dispBlanksAs val="gap"/>
  </c:chart>
  <c:spPr>
    <a:noFill/>
    <a:ln>
      <a:noFill/>
    </a:ln>
  </c:spPr>
  <c:txPr>
    <a:bodyPr/>
    <a:lstStyle/>
    <a:p>
      <a:pPr>
        <a:defRPr sz="205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/>
          <a:lstStyle/>
          <a:p>
            <a:pPr>
              <a:defRPr lang="tt-RU"/>
            </a:pPr>
            <a:r>
              <a:rPr lang="ru-RU" dirty="0" smtClean="0"/>
              <a:t>Исполнение свыше 100 %</a:t>
            </a:r>
            <a:endParaRPr lang="ru-RU" dirty="0"/>
          </a:p>
        </c:rich>
      </c:tx>
      <c:layout>
        <c:manualLayout>
          <c:xMode val="edge"/>
          <c:yMode val="edge"/>
          <c:x val="0.69077160493827772"/>
          <c:y val="0.92041917322522349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.173856954942542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A67-4458-A295-B58137D292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45000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67-4458-A295-B58137D2926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5.6583708480090511E-17"/>
                  <c:y val="0.173856954942542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A67-4458-A295-B58137D292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58645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A67-4458-A295-B58137D29260}"/>
            </c:ext>
          </c:extLst>
        </c:ser>
        <c:shape val="cylinder"/>
        <c:axId val="80953728"/>
        <c:axId val="80955648"/>
        <c:axId val="0"/>
      </c:bar3DChart>
      <c:catAx>
        <c:axId val="80953728"/>
        <c:scaling>
          <c:orientation val="minMax"/>
        </c:scaling>
        <c:delete val="1"/>
        <c:axPos val="b"/>
        <c:numFmt formatCode="General" sourceLinked="0"/>
        <c:majorTickMark val="none"/>
        <c:tickLblPos val="nextTo"/>
        <c:crossAx val="80955648"/>
        <c:crosses val="autoZero"/>
        <c:auto val="1"/>
        <c:lblAlgn val="ctr"/>
        <c:lblOffset val="100"/>
      </c:catAx>
      <c:valAx>
        <c:axId val="8095564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095372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9320987654320996E-2"/>
                  <c:y val="0.2169982163999644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AB0-41AA-A1CA-05F817B015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89 %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76000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AB0-41AA-A1CA-05F817B015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6.1728395061728964E-3"/>
                  <c:y val="0.1475587871519757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AB0-41AA-A1CA-05F817B015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89 %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79075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AB0-41AA-A1CA-05F817B015E4}"/>
            </c:ext>
          </c:extLst>
        </c:ser>
        <c:shape val="cylinder"/>
        <c:axId val="80978304"/>
        <c:axId val="80979840"/>
        <c:axId val="0"/>
      </c:bar3DChart>
      <c:catAx>
        <c:axId val="80978304"/>
        <c:scaling>
          <c:orientation val="minMax"/>
        </c:scaling>
        <c:delete val="1"/>
        <c:axPos val="b"/>
        <c:numFmt formatCode="General" sourceLinked="0"/>
        <c:majorTickMark val="none"/>
        <c:tickLblPos val="nextTo"/>
        <c:crossAx val="80979840"/>
        <c:crosses val="autoZero"/>
        <c:auto val="1"/>
        <c:lblAlgn val="ctr"/>
        <c:lblOffset val="100"/>
      </c:catAx>
      <c:valAx>
        <c:axId val="809798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097830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8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2345679012345723E-2"/>
                  <c:y val="0.109945762975982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EFB-4615-881D-006392A30B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EFB-4615-881D-006392A30B1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3.2407407407407815E-2"/>
                  <c:y val="0.173598573119969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EFB-4615-881D-006392A30B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3489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EFB-4615-881D-006392A30B11}"/>
            </c:ext>
          </c:extLst>
        </c:ser>
        <c:shape val="cylinder"/>
        <c:axId val="82070912"/>
        <c:axId val="82076800"/>
        <c:axId val="0"/>
      </c:bar3DChart>
      <c:catAx>
        <c:axId val="82070912"/>
        <c:scaling>
          <c:orientation val="minMax"/>
        </c:scaling>
        <c:delete val="1"/>
        <c:axPos val="b"/>
        <c:numFmt formatCode="General" sourceLinked="0"/>
        <c:majorTickMark val="none"/>
        <c:tickLblPos val="nextTo"/>
        <c:crossAx val="82076800"/>
        <c:crosses val="autoZero"/>
        <c:auto val="1"/>
        <c:lblAlgn val="ctr"/>
        <c:lblOffset val="100"/>
      </c:catAx>
      <c:valAx>
        <c:axId val="8207680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207091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2401446928159579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0E4-42F8-A2C2-090AF0BB7A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93 %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E4-42F8-A2C2-090AF0BB7A2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4.6296296296296831E-3"/>
                  <c:y val="0.1359855489439761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0E4-42F8-A2C2-090AF0BB7A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93 %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0E4-42F8-A2C2-090AF0BB7A2B}"/>
            </c:ext>
          </c:extLst>
        </c:ser>
        <c:shape val="cylinder"/>
        <c:axId val="82115200"/>
        <c:axId val="82448768"/>
        <c:axId val="0"/>
      </c:bar3DChart>
      <c:catAx>
        <c:axId val="82115200"/>
        <c:scaling>
          <c:orientation val="minMax"/>
        </c:scaling>
        <c:delete val="1"/>
        <c:axPos val="b"/>
        <c:numFmt formatCode="General" sourceLinked="0"/>
        <c:majorTickMark val="none"/>
        <c:tickLblPos val="nextTo"/>
        <c:crossAx val="82448768"/>
        <c:crosses val="autoZero"/>
        <c:auto val="1"/>
        <c:lblAlgn val="ctr"/>
        <c:lblOffset val="100"/>
      </c:catAx>
      <c:valAx>
        <c:axId val="824487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21152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1604938271605222E-2"/>
                  <c:y val="0.1475587871519757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885-43C2-86FF-82F7577FA9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352421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885-43C2-86FF-82F7577FA92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9.2592592592594114E-3"/>
                  <c:y val="0.2603978596799543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885-43C2-86FF-82F7577FA9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353352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885-43C2-86FF-82F7577FA929}"/>
            </c:ext>
          </c:extLst>
        </c:ser>
        <c:shape val="cylinder"/>
        <c:axId val="87635840"/>
        <c:axId val="87637376"/>
        <c:axId val="0"/>
      </c:bar3DChart>
      <c:catAx>
        <c:axId val="8763584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7637376"/>
        <c:crosses val="autoZero"/>
        <c:auto val="1"/>
        <c:lblAlgn val="ctr"/>
        <c:lblOffset val="100"/>
      </c:catAx>
      <c:valAx>
        <c:axId val="8763737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763584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5432098765432223E-2"/>
                  <c:y val="7.748809801329191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629-45C1-9F40-DF1CD1F162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629-45C1-9F40-DF1CD1F1625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.1897122399635774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629-45C1-9F40-DF1CD1F162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629-45C1-9F40-DF1CD1F16250}"/>
            </c:ext>
          </c:extLst>
        </c:ser>
        <c:shape val="cylinder"/>
        <c:axId val="87676032"/>
        <c:axId val="87677568"/>
        <c:axId val="0"/>
      </c:bar3DChart>
      <c:catAx>
        <c:axId val="8767603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7677568"/>
        <c:crosses val="autoZero"/>
        <c:auto val="1"/>
        <c:lblAlgn val="ctr"/>
        <c:lblOffset val="100"/>
      </c:catAx>
      <c:valAx>
        <c:axId val="876775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767603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75000"/>
                    <a:shade val="85000"/>
                    <a:satMod val="230000"/>
                  </a:schemeClr>
                </a:gs>
                <a:gs pos="25000">
                  <a:schemeClr val="accent2">
                    <a:tint val="90000"/>
                    <a:shade val="70000"/>
                    <a:satMod val="220000"/>
                  </a:schemeClr>
                </a:gs>
                <a:gs pos="50000">
                  <a:schemeClr val="accent2">
                    <a:tint val="90000"/>
                    <a:shade val="58000"/>
                    <a:satMod val="225000"/>
                  </a:schemeClr>
                </a:gs>
                <a:gs pos="65000">
                  <a:schemeClr val="accent2">
                    <a:tint val="90000"/>
                    <a:shade val="58000"/>
                    <a:satMod val="225000"/>
                  </a:schemeClr>
                </a:gs>
                <a:gs pos="80000">
                  <a:schemeClr val="accent2">
                    <a:tint val="90000"/>
                    <a:shade val="69000"/>
                    <a:satMod val="220000"/>
                  </a:schemeClr>
                </a:gs>
                <a:gs pos="100000">
                  <a:schemeClr val="accent2">
                    <a:tint val="77000"/>
                    <a:shade val="80000"/>
                    <a:satMod val="230000"/>
                  </a:schemeClr>
                </a:gs>
              </a:gsLst>
              <a:lin ang="5400000" scaled="1"/>
            </a:gradFill>
            <a:ln w="10000" cap="flat" cmpd="sng" algn="ctr">
              <a:solidFill>
                <a:schemeClr val="accent2"/>
              </a:solidFill>
              <a:prstDash val="solid"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dLbls>
            <c:dLbl>
              <c:idx val="0"/>
              <c:layout>
                <c:manualLayout>
                  <c:x val="2.7777777777778283E-2"/>
                  <c:y val="0.1851718113279676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0E-44EA-8325-3E99E91CB0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0E-44EA-8325-3E99E91CB0C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75000"/>
                    <a:shade val="85000"/>
                    <a:satMod val="230000"/>
                  </a:schemeClr>
                </a:gs>
                <a:gs pos="25000">
                  <a:schemeClr val="accent4">
                    <a:tint val="90000"/>
                    <a:shade val="70000"/>
                    <a:satMod val="220000"/>
                  </a:schemeClr>
                </a:gs>
                <a:gs pos="50000">
                  <a:schemeClr val="accent4">
                    <a:tint val="90000"/>
                    <a:shade val="58000"/>
                    <a:satMod val="225000"/>
                  </a:schemeClr>
                </a:gs>
                <a:gs pos="65000">
                  <a:schemeClr val="accent4">
                    <a:tint val="90000"/>
                    <a:shade val="58000"/>
                    <a:satMod val="225000"/>
                  </a:schemeClr>
                </a:gs>
                <a:gs pos="80000">
                  <a:schemeClr val="accent4">
                    <a:tint val="90000"/>
                    <a:shade val="69000"/>
                    <a:satMod val="220000"/>
                  </a:schemeClr>
                </a:gs>
                <a:gs pos="100000">
                  <a:schemeClr val="accent4">
                    <a:tint val="77000"/>
                    <a:shade val="80000"/>
                    <a:satMod val="23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bliqueTopLeft" fov="600000">
                <a:rot lat="0" lon="0" rev="0"/>
              </a:camera>
              <a:lightRig rig="balanced" dir="t">
                <a:rot lat="0" lon="0" rev="19200000"/>
              </a:lightRig>
            </a:scene3d>
            <a:sp3d contourW="12700" prstMaterial="matte">
              <a:bevelT w="60000" h="50800"/>
              <a:contourClr>
                <a:schemeClr val="accent4">
                  <a:shade val="60000"/>
                  <a:satMod val="110000"/>
                </a:schemeClr>
              </a:contourClr>
            </a:sp3d>
          </c:spPr>
          <c:dLbls>
            <c:dLbl>
              <c:idx val="0"/>
              <c:layout>
                <c:manualLayout>
                  <c:x val="2.0061728395061783E-2"/>
                  <c:y val="0.167811954015970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0E-44EA-8325-3E99E91CB0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351000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B0E-44EA-8325-3E99E91CB0CA}"/>
            </c:ext>
          </c:extLst>
        </c:ser>
        <c:shape val="cylinder"/>
        <c:axId val="89555328"/>
        <c:axId val="89556864"/>
        <c:axId val="0"/>
      </c:bar3DChart>
      <c:catAx>
        <c:axId val="8955532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9556864"/>
        <c:crosses val="autoZero"/>
        <c:auto val="1"/>
        <c:lblAlgn val="ctr"/>
        <c:lblOffset val="100"/>
      </c:catAx>
      <c:valAx>
        <c:axId val="8955686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955532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4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4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4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4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 w="10000" cap="flat" cmpd="sng" algn="ctr">
                <a:solidFill>
                  <a:schemeClr val="accent4"/>
                </a:solidFill>
                <a:prstDash val="solid"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B2D-4B74-B4D6-B2CC1F1A382F}"/>
              </c:ext>
            </c:extLst>
          </c:dPt>
          <c:dLbls>
            <c:dLbl>
              <c:idx val="0"/>
              <c:layout>
                <c:manualLayout>
                  <c:x val="1.0802469135802609E-2"/>
                  <c:y val="0.167811954015970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2D-4B74-B4D6-B2CC1F1A38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2938671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2D-4B74-B4D6-B2CC1F1A382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30000"/>
                    <a:satMod val="250000"/>
                  </a:schemeClr>
                </a:gs>
                <a:gs pos="72000">
                  <a:schemeClr val="accent4">
                    <a:tint val="75000"/>
                    <a:satMod val="210000"/>
                  </a:schemeClr>
                </a:gs>
                <a:gs pos="100000">
                  <a:schemeClr val="accent4">
                    <a:tint val="85000"/>
                    <a:satMod val="210000"/>
                  </a:schemeClr>
                </a:gs>
              </a:gsLst>
              <a:lin ang="5400000" scaled="1"/>
            </a:gradFill>
            <a:ln w="10000" cap="flat" cmpd="sng" algn="ctr">
              <a:solidFill>
                <a:schemeClr val="accent4"/>
              </a:solidFill>
              <a:prstDash val="solid"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</c:spPr>
          <c:dLbls>
            <c:dLbl>
              <c:idx val="0"/>
              <c:layout>
                <c:manualLayout>
                  <c:x val="1.0802469135802609E-2"/>
                  <c:y val="0.133092239391978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2D-4B74-B4D6-B2CC1F1A38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tt-RU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2938671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B2D-4B74-B4D6-B2CC1F1A382F}"/>
            </c:ext>
          </c:extLst>
        </c:ser>
        <c:shape val="cylinder"/>
        <c:axId val="89808896"/>
        <c:axId val="89810432"/>
        <c:axId val="0"/>
      </c:bar3DChart>
      <c:catAx>
        <c:axId val="8980889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9810432"/>
        <c:crosses val="autoZero"/>
        <c:auto val="1"/>
        <c:lblAlgn val="ctr"/>
        <c:lblOffset val="100"/>
      </c:catAx>
      <c:valAx>
        <c:axId val="8981043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t-RU"/>
            </a:pPr>
            <a:endParaRPr lang="ru-RU"/>
          </a:p>
        </c:txPr>
        <c:crossAx val="8980889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tt-RU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0.05729</cdr:x>
      <cdr:y>0.90995</cdr:y>
    </cdr:from>
    <cdr:to>
      <cdr:x>0.43056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71462" y="3994167"/>
          <a:ext cx="3071834" cy="395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Исполнение свыше 100 %</a:t>
          </a:r>
          <a:endParaRPr lang="ru-RU" sz="20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0.17882</cdr:x>
      <cdr:y>0.94908</cdr:y>
    </cdr:from>
    <cdr:to>
      <cdr:x>0.50694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71594" y="3994167"/>
          <a:ext cx="270035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Исполнение 67 %</a:t>
          </a:r>
          <a:endParaRPr lang="ru-RU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D3C47-D60A-42DF-9B86-F69304CA3858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43E42-A1A0-471E-8F8E-584AFF1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6104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AC4DA8-FE57-43F4-A704-1EB32C03B823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9.jpe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484348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800" dirty="0" smtClean="0">
                <a:solidFill>
                  <a:srgbClr val="7030A0"/>
                </a:solidFill>
              </a:rPr>
              <a:t>Отчетный доклад Совета и Исполнительного комитета Эбалаковского сельского поселения Кайбицкого муниципального района Республики Татарстан</a:t>
            </a:r>
            <a:br>
              <a:rPr lang="ru-RU" sz="4800" dirty="0" smtClean="0">
                <a:solidFill>
                  <a:srgbClr val="7030A0"/>
                </a:solidFill>
              </a:rPr>
            </a:br>
            <a:r>
              <a:rPr lang="ru-RU" sz="4800" dirty="0" smtClean="0">
                <a:solidFill>
                  <a:srgbClr val="7030A0"/>
                </a:solidFill>
              </a:rPr>
              <a:t>за 2018 год и </a:t>
            </a:r>
            <a:br>
              <a:rPr lang="ru-RU" sz="4800" dirty="0" smtClean="0">
                <a:solidFill>
                  <a:srgbClr val="7030A0"/>
                </a:solidFill>
              </a:rPr>
            </a:br>
            <a:r>
              <a:rPr lang="ru-RU" sz="4800" dirty="0" smtClean="0">
                <a:solidFill>
                  <a:srgbClr val="7030A0"/>
                </a:solidFill>
              </a:rPr>
              <a:t>   задачи  на 2019 год.	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07562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Госпошлина за нотариальные действия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7290" y="628652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Исполнение 60 %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30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500042"/>
            <a:ext cx="9144000" cy="5783613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войны, афганцы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IMG_37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500174"/>
            <a:ext cx="7435482" cy="495698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18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799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Афганцы</a:t>
            </a:r>
            <a:endParaRPr lang="ru-RU" dirty="0"/>
          </a:p>
        </p:txBody>
      </p:sp>
      <p:pic>
        <p:nvPicPr>
          <p:cNvPr id="4" name="Содержимое 3" descr="20170215_1131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8215370" cy="500063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3212.JPG"/>
          <p:cNvPicPr>
            <a:picLocks noGrp="1" noChangeAspect="1"/>
          </p:cNvPicPr>
          <p:nvPr>
            <p:ph idx="1"/>
          </p:nvPr>
        </p:nvPicPr>
        <p:blipFill>
          <a:blip r:embed="rId2"/>
          <a:srcRect r="38321"/>
          <a:stretch>
            <a:fillRect/>
          </a:stretch>
        </p:blipFill>
        <p:spPr>
          <a:xfrm>
            <a:off x="571472" y="0"/>
            <a:ext cx="7572428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то004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000109"/>
            <a:ext cx="6929486" cy="532449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Пенсионное обеспечение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Содержимое 9" descr="4a64cdd75ca7201b09fb744dbb9822e3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9922" y="1935163"/>
            <a:ext cx="6584156" cy="438943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5008f5771e7bac01fe0752ecf723d551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928670"/>
            <a:ext cx="8229600" cy="524637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>
            <a:noAutofit/>
          </a:bodyPr>
          <a:lstStyle/>
          <a:p>
            <a:pPr algn="ctr"/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log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8430434" cy="4298171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7"/>
            <a:ext cx="7786742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Солнечная Берлибаш щебень 20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52"/>
            <a:ext cx="4357686" cy="6429420"/>
          </a:xfrm>
        </p:spPr>
      </p:pic>
      <p:pic>
        <p:nvPicPr>
          <p:cNvPr id="7" name="Рисунок 6" descr="IMG_20150730_1017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0"/>
            <a:ext cx="4857752" cy="65722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650627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от оказания платных услуг</a:t>
            </a:r>
            <a:endParaRPr lang="ru-RU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0824-WA0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0"/>
            <a:ext cx="7929618" cy="592933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ВВОД ЖИЛЬЯ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ВВОД Жилья</a:t>
            </a:r>
            <a:endParaRPr lang="ru-RU" dirty="0"/>
          </a:p>
        </p:txBody>
      </p:sp>
      <p:pic>
        <p:nvPicPr>
          <p:cNvPr id="4" name="Рисунок 3" descr="dscf03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971" y="357166"/>
            <a:ext cx="8667778" cy="592935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6512604" cy="1071570"/>
          </a:xfrm>
        </p:spPr>
        <p:txBody>
          <a:bodyPr>
            <a:normAutofit/>
          </a:bodyPr>
          <a:lstStyle/>
          <a:p>
            <a:r>
              <a:rPr lang="ru-RU" sz="3200" b="1" dirty="0"/>
              <a:t>ОБРАЩЕНИЯ ГРАЖДАН И РАБОТА СП</a:t>
            </a:r>
            <a:endParaRPr lang="ru-RU" sz="3200" dirty="0"/>
          </a:p>
        </p:txBody>
      </p:sp>
      <p:pic>
        <p:nvPicPr>
          <p:cNvPr id="6" name="Содержимое 5" descr="20170222_0940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357298"/>
            <a:ext cx="7715304" cy="5038740"/>
          </a:xfrm>
        </p:spPr>
      </p:pic>
    </p:spTree>
    <p:extLst>
      <p:ext uri="{BB962C8B-B14F-4D97-AF65-F5344CB8AC3E}">
        <p14:creationId xmlns="" xmlns:p14="http://schemas.microsoft.com/office/powerpoint/2010/main" val="7702777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51201_151833.jpg"/>
          <p:cNvPicPr>
            <a:picLocks noGrp="1" noChangeAspect="1"/>
          </p:cNvPicPr>
          <p:nvPr>
            <p:ph idx="1"/>
          </p:nvPr>
        </p:nvPicPr>
        <p:blipFill>
          <a:blip r:embed="rId2"/>
          <a:srcRect l="12937" r="8795"/>
          <a:stretch>
            <a:fillRect/>
          </a:stretch>
        </p:blipFill>
        <p:spPr>
          <a:xfrm>
            <a:off x="0" y="0"/>
            <a:ext cx="9144000" cy="702800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2xSy_pDtFQ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524782"/>
            <a:ext cx="8675480" cy="487995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13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4000" cy="632080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80508_1431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714356"/>
            <a:ext cx="7803444" cy="4857784"/>
          </a:xfrm>
        </p:spPr>
      </p:pic>
    </p:spTree>
  </p:cSld>
  <p:clrMapOvr>
    <a:masterClrMapping/>
  </p:clrMapOvr>
  <p:transition spd="med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791_1300550_b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8143932" cy="5987278"/>
          </a:xfrm>
        </p:spPr>
      </p:pic>
    </p:spTree>
  </p:cSld>
  <p:clrMapOvr>
    <a:masterClrMapping/>
  </p:clrMapOvr>
  <p:transition spd="med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15bbeeb1f145de17032a1735fedee9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8076817" cy="5967434"/>
          </a:xfr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Штрафы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71613"/>
          <a:ext cx="8229600" cy="475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44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85784" y="142864"/>
            <a:ext cx="9853596" cy="6572271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c00b098-6aee-4075-a934-7a56ef66fb6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714356"/>
            <a:ext cx="8143932" cy="5610245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569fc9739616e1fd15e66d01b80aaa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785794"/>
            <a:ext cx="8143932" cy="546100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50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281979" cy="685799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508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85916" y="0"/>
            <a:ext cx="10924921" cy="685799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49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85784" y="0"/>
            <a:ext cx="10281979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Wjip63gZaD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776135"/>
            <a:ext cx="6786610" cy="533507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95Y1kogrN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500042"/>
            <a:ext cx="7434839" cy="589599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Семмт</a:t>
            </a:r>
            <a:endParaRPr lang="ru-RU" dirty="0"/>
          </a:p>
        </p:txBody>
      </p:sp>
      <p:pic>
        <p:nvPicPr>
          <p:cNvPr id="4" name="Содержимое 3" descr="IMG-20180720-WA00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8572560" cy="6072230"/>
          </a:xfrm>
        </p:spPr>
      </p:pic>
    </p:spTree>
    <p:extLst>
      <p:ext uri="{BB962C8B-B14F-4D97-AF65-F5344CB8AC3E}">
        <p14:creationId xmlns="" xmlns:p14="http://schemas.microsoft.com/office/powerpoint/2010/main" val="42008103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86d3877-c10f-4ffc-9589-34767d7f78b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3775"/>
            <a:ext cx="7786742" cy="6854225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 самообложения граждан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500174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80926-WA00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14290"/>
            <a:ext cx="8358246" cy="611030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0619-WA00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4478" y="0"/>
            <a:ext cx="10644262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клашов 20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14290"/>
            <a:ext cx="6500858" cy="571504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-20180926-WA00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785794"/>
            <a:ext cx="7358114" cy="528641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орза Бэрлебаш Ифта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928858" y="-571528"/>
            <a:ext cx="11072858" cy="742952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фтар мал кайбицы 20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фтар Эбалаково 20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9114"/>
            <a:ext cx="9144000" cy="6779771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02_1110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850546"/>
            <a:ext cx="7715305" cy="515690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ropped_3791_12166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642918"/>
            <a:ext cx="6715172" cy="507209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IMG_20170225_13374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0278" y="1000109"/>
            <a:ext cx="7803444" cy="532449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225_1316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214810" cy="7005015"/>
          </a:xfrm>
        </p:spPr>
      </p:pic>
      <p:pic>
        <p:nvPicPr>
          <p:cNvPr id="5" name="Рисунок 4" descr="20170225_1411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0"/>
            <a:ext cx="4929190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9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642918"/>
            <a:ext cx="8643966" cy="5286411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зображение 5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642918"/>
            <a:ext cx="8358246" cy="535785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1223-WA0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0"/>
            <a:ext cx="6024588" cy="3385818"/>
          </a:xfrm>
        </p:spPr>
      </p:pic>
      <p:pic>
        <p:nvPicPr>
          <p:cNvPr id="5" name="Рисунок 4" descr="IMG-20171223-WA00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3429000"/>
            <a:ext cx="4071966" cy="3214686"/>
          </a:xfrm>
          <a:prstGeom prst="rect">
            <a:avLst/>
          </a:prstGeom>
        </p:spPr>
      </p:pic>
      <p:pic>
        <p:nvPicPr>
          <p:cNvPr id="6" name="Рисунок 5" descr="IMG-20171223-WA00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8976"/>
            <a:ext cx="4762500" cy="342902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1226-WA00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14338"/>
            <a:ext cx="8786842" cy="664371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Планируется в 2019 году по республиканским программам: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smtClean="0"/>
              <a:t>По </a:t>
            </a:r>
            <a:r>
              <a:rPr lang="ru-RU" b="1" dirty="0" smtClean="0"/>
              <a:t>республиканской программе </a:t>
            </a:r>
            <a:r>
              <a:rPr lang="ru-RU" dirty="0" smtClean="0"/>
              <a:t>предусмотрено:</a:t>
            </a:r>
          </a:p>
          <a:p>
            <a:pPr lvl="0"/>
            <a:r>
              <a:rPr lang="ru-RU" dirty="0" smtClean="0"/>
              <a:t>капитальный ремонт помещений Исполнительного комитета Эбалаковского СП на сумму – 798,670 тыс. руб.;</a:t>
            </a:r>
          </a:p>
          <a:p>
            <a:r>
              <a:rPr lang="ru-RU" b="1" dirty="0" smtClean="0"/>
              <a:t>По республиканской программе</a:t>
            </a:r>
            <a:r>
              <a:rPr lang="ru-RU" dirty="0" smtClean="0"/>
              <a:t> приведения дорожно-уличной сети в нормативное состояние планируется:</a:t>
            </a:r>
          </a:p>
          <a:p>
            <a:r>
              <a:rPr lang="ru-RU" dirty="0" smtClean="0"/>
              <a:t>-укладка асфальтобетонного покрытия по ул. Ягодная н.п. Берлибаш, протяженностью 0,180 км на сумму 900,0 тыс. руб.;</a:t>
            </a:r>
          </a:p>
          <a:p>
            <a:r>
              <a:rPr lang="ru-RU" dirty="0" smtClean="0"/>
              <a:t>-укладка асфальтобетонного покрытия по ул. Школьная н.п. Берлибаш, протяженностью 0,315 км на сумму 1600,0 тыс. руб.;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По республиканской программе</a:t>
            </a:r>
            <a:r>
              <a:rPr lang="ru-RU" dirty="0" smtClean="0"/>
              <a:t> планируется:</a:t>
            </a:r>
          </a:p>
          <a:p>
            <a:r>
              <a:rPr lang="ru-RU" dirty="0" smtClean="0"/>
              <a:t>- ремонт автодороги «</a:t>
            </a:r>
            <a:r>
              <a:rPr lang="ru-RU" dirty="0" err="1" smtClean="0"/>
              <a:t>Уланово-Каратун</a:t>
            </a:r>
            <a:r>
              <a:rPr lang="ru-RU" dirty="0" smtClean="0"/>
              <a:t>»-Большие Кайбицы, протяженностью 2,1 км на сумму 51777,682 тыс. руб. </a:t>
            </a:r>
          </a:p>
          <a:p>
            <a:r>
              <a:rPr lang="ru-RU" b="1" dirty="0" smtClean="0"/>
              <a:t> 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  за внимание!</a:t>
            </a:r>
            <a:endParaRPr lang="ru-RU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-1285908"/>
            <a:ext cx="8229600" cy="4389120"/>
          </a:xfrm>
        </p:spPr>
        <p:txBody>
          <a:bodyPr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77109" y="1677071"/>
          <a:ext cx="8229600" cy="438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</a:t>
            </a:r>
            <a:endParaRPr lang="ru-RU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186766" cy="4422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на 2019 год</a:t>
            </a:r>
            <a:r>
              <a:rPr lang="ru-RU" sz="4800" dirty="0" smtClean="0">
                <a:solidFill>
                  <a:srgbClr val="7030A0"/>
                </a:solidFill>
              </a:rPr>
              <a:t/>
            </a:r>
            <a:br>
              <a:rPr lang="ru-RU" sz="4800" dirty="0" smtClean="0">
                <a:solidFill>
                  <a:srgbClr val="7030A0"/>
                </a:solidFill>
              </a:rPr>
            </a:br>
            <a:endParaRPr lang="ru-RU" sz="4800" dirty="0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1622298"/>
          <a:ext cx="6929485" cy="4825092"/>
        </p:xfrm>
        <a:graphic>
          <a:graphicData uri="http://schemas.openxmlformats.org/drawingml/2006/table">
            <a:tbl>
              <a:tblPr/>
              <a:tblGrid>
                <a:gridCol w="38959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335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80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План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Земельный налог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311 800 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Имущественный  налог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80200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Подоходный   налог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72400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Аренда имущества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8068">
                <a:tc>
                  <a:txBody>
                    <a:bodyPr/>
                    <a:lstStyle/>
                    <a:p>
                      <a:pPr algn="just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Штрафы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2000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7448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Госпошлина за совершение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нотариальных действий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Безвозмездные поступления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1 277 690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1 750 290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Расходы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1 750 290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07325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main13894718_7deafaebf0326415f7c30f0a31aad76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214942" cy="6851176"/>
          </a:xfrm>
        </p:spPr>
      </p:pic>
      <p:pic>
        <p:nvPicPr>
          <p:cNvPr id="4" name="Рисунок 3" descr="20160601_1333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0"/>
            <a:ext cx="3929058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05" y="-71461"/>
          <a:ext cx="9072593" cy="6930764"/>
        </p:xfrm>
        <a:graphic>
          <a:graphicData uri="http://schemas.openxmlformats.org/drawingml/2006/table">
            <a:tbl>
              <a:tblPr/>
              <a:tblGrid>
                <a:gridCol w="465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02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78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715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201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Фамилия имя отчество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Земельный налог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Налог на имущество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Транспортный налог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85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НИЗАМИЕВ РАМИС САЛИМГАРАЕВИЧ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2918,28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9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Портнова Анна Андреевна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2772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2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ШИМШИНА ЕВДОКИЯ ЗАХАРОВНА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2637,92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МАЛИБОРСКАЯ ТАТЬЯНА ФЕДОРОВНА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1826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УГОЛЬЦОВА АНАСТАСИЯ ВАСИЛЬЕВНА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1537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08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Фахреева Гульфия Мингарифовна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1370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53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МУХАМУТДИНОВА ИРИНА НИКОЛАЕВНА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1308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81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КАПРАЛОВА ПЕЛАГЕЯ ТЕРЕНТЬЕВНА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1226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ХИКМАТУЛЛИН МАРАТ НАЗМУТДИНОВИЧ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1040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30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Нигматуллина Наиля Мардановна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1039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2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Адиятуллин Расих Газизуллович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1026,02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8277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08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Салаватов Ильдар Мингареевич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1015,53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806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Теплова Мария Николаевна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1006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Писарев Михаил Филиппович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925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МУГАЛЛИМОВА АЛЬБИНА МУЗИПОВНА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17840,33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Кудратова Эльмира Ильдаровна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9538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ВАЛЕЕВ РАМИС РАФИСОВИЧ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4515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КАРСАКОВ АНДРЕЙ ГЕННАДЬЕВИЧ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3797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МУСАЕВ ИБРАГИМ АКРАМЖАНОВИЧ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3559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Гашигуллин Ислам Яруллович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3553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ХАМАТОВ ИЛЬШАТ КИЯМОВИЧ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3051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223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САЛАВАТОВ ДИЛЮС МУНИРОВИЧ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Segoe UI"/>
                          <a:ea typeface="Times New Roman"/>
                        </a:rPr>
                        <a:t>1914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43050"/>
            <a:ext cx="8329642" cy="4681550"/>
          </a:xfrm>
        </p:spPr>
        <p:txBody>
          <a:bodyPr>
            <a:normAutofit/>
          </a:bodyPr>
          <a:lstStyle/>
          <a:p>
            <a:r>
              <a:rPr lang="ru-RU" dirty="0" smtClean="0"/>
              <a:t>Исполнение бюджета;</a:t>
            </a:r>
          </a:p>
          <a:p>
            <a:r>
              <a:rPr lang="ru-RU" dirty="0" smtClean="0"/>
              <a:t>Содержание социально-культурной сферы, водоснабжения;</a:t>
            </a:r>
          </a:p>
          <a:p>
            <a:r>
              <a:rPr lang="ru-RU" dirty="0" smtClean="0"/>
              <a:t>Благоустройство территории населенных пунктов, улиц, дорог;</a:t>
            </a:r>
          </a:p>
          <a:p>
            <a:r>
              <a:rPr lang="ru-RU" dirty="0" smtClean="0"/>
              <a:t>Работа по предупреждению ЧС;</a:t>
            </a:r>
          </a:p>
          <a:p>
            <a:r>
              <a:rPr lang="ru-RU" dirty="0" smtClean="0"/>
              <a:t>Развитие местного самоуправления;</a:t>
            </a:r>
          </a:p>
          <a:p>
            <a:r>
              <a:rPr lang="ru-RU" dirty="0" smtClean="0"/>
              <a:t>Взаимодействие с предприятиями и организациями всех форм собственности;</a:t>
            </a:r>
          </a:p>
          <a:p>
            <a:r>
              <a:rPr lang="ru-RU" dirty="0" smtClean="0"/>
              <a:t>Решение других вопросов местного значения;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30"/>
            <a:ext cx="9144000" cy="60731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747307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 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Содержимое 17" descr="e0efcebc153e36a48dcdee2b7453e09f_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357298"/>
            <a:ext cx="7963580" cy="4857784"/>
          </a:xfrm>
        </p:spPr>
      </p:pic>
    </p:spTree>
    <p:extLst>
      <p:ext uri="{BB962C8B-B14F-4D97-AF65-F5344CB8AC3E}">
        <p14:creationId xmlns="" xmlns:p14="http://schemas.microsoft.com/office/powerpoint/2010/main" val="23845911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hatsApp Image 2018-02-02 at 14.07.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085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5" descr="программа лпх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14337"/>
            <a:ext cx="9144000" cy="757242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0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АТ</a:t>
            </a:r>
            <a:endParaRPr lang="ru-RU" dirty="0"/>
          </a:p>
        </p:txBody>
      </p:sp>
      <p:pic>
        <p:nvPicPr>
          <p:cNvPr id="4" name="Рисунок 3" descr="IMG-20190115-WA0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-20190115-WA00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286808" cy="6324601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an1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8665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90116_1507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500042"/>
            <a:ext cx="7286676" cy="582455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90116_1503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785794"/>
            <a:ext cx="7215238" cy="5610244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142" t="1483" r="6058"/>
          <a:stretch>
            <a:fillRect/>
          </a:stretch>
        </p:blipFill>
        <p:spPr bwMode="auto">
          <a:xfrm>
            <a:off x="-357222" y="0"/>
            <a:ext cx="9959236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90116_1507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785795"/>
            <a:ext cx="7572428" cy="553880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Выделенные субсидии ЛПХ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2018 году 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71 дворов на 103 головы коров – 286 000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 дворов на 22 головы коз – 11 000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 гражданина на покупку молодняка птицы-  10800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15 граждан на содержание кобыл – 45 000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55 дворов за ветеринарные мероприятия – 23700рублей;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Всего:376500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5" descr="3080d478-59b7-4cae-8dce-23e8ae105d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2974" y="0"/>
            <a:ext cx="10555692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571480"/>
          <a:ext cx="9143999" cy="5429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56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02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34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434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775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4341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4341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9196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6603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8730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5138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69940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Наименование села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Коровы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Овцы, козы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Лошади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Всех пород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Птицы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Пчелосемьи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9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2018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7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Эбалаково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22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410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244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85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Берлибаш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572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450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782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Мурза Берлибаш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324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274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54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782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Малые Кайбицы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34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154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829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623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782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84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295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205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2136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1591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130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Содержимое 3" descr="Фото558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4214810" y="5143512"/>
            <a:ext cx="38245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Выпас коров  село Берлибаш</a:t>
            </a:r>
            <a:endParaRPr lang="ru-RU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d1c3afcba7a28b01f417d11cd0d0a7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35658" cy="6858000"/>
          </a:xfrm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436683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Сбор молока у населения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осуществляет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Рафаэль Щукин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6" descr="J6T_jlT5J1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714357"/>
            <a:ext cx="8429684" cy="5610244"/>
          </a:xfrm>
        </p:spPr>
      </p:pic>
    </p:spTree>
    <p:extLst>
      <p:ext uri="{BB962C8B-B14F-4D97-AF65-F5344CB8AC3E}">
        <p14:creationId xmlns="" xmlns:p14="http://schemas.microsoft.com/office/powerpoint/2010/main" val="24001903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00042"/>
            <a:ext cx="7358114" cy="857256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ЗАНЯТОСТЬ НАСЕЛЕНИЯ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1357298"/>
          <a:ext cx="7313590" cy="4786346"/>
        </p:xfrm>
        <a:graphic>
          <a:graphicData uri="http://schemas.openxmlformats.org/drawingml/2006/table">
            <a:tbl>
              <a:tblPr/>
              <a:tblGrid>
                <a:gridCol w="6243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05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502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Бюджетные организации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02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Сельское хозяйство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02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Не работающие трудоспособные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26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02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Работающие за пределами района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02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Студенты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350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Школьники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021126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6631540" cy="85725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Водоснабжение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" name="Рисунок 2" descr="IMG_20170704_164258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1"/>
            <a:ext cx="4572000" cy="6000749"/>
          </a:xfrm>
          <a:prstGeom prst="rect">
            <a:avLst/>
          </a:prstGeom>
        </p:spPr>
      </p:pic>
      <p:pic>
        <p:nvPicPr>
          <p:cNvPr id="5" name="Рисунок 4" descr="мурза Башня ограждение 2016.JPG"/>
          <p:cNvPicPr>
            <a:picLocks noChangeAspect="1"/>
          </p:cNvPicPr>
          <p:nvPr/>
        </p:nvPicPr>
        <p:blipFill>
          <a:blip r:embed="rId3" cstate="print"/>
          <a:srcRect t="8333" r="50000" b="6250"/>
          <a:stretch>
            <a:fillRect/>
          </a:stretch>
        </p:blipFill>
        <p:spPr>
          <a:xfrm>
            <a:off x="4572000" y="857232"/>
            <a:ext cx="4572000" cy="60007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26802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IMG_20170907_1722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0"/>
            <a:ext cx="7358114" cy="723900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Поставленные задачи на 2018 год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3578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sz="2700" dirty="0" smtClean="0"/>
              <a:t>Капитальный ремонт в Эбалаковском СДК и Мурза Берлибашском СК</a:t>
            </a:r>
          </a:p>
          <a:p>
            <a:r>
              <a:rPr lang="ru-RU" sz="2700" dirty="0" smtClean="0"/>
              <a:t>Приобретение музыкальной аппаратуры для Мурза Берлибашского СК</a:t>
            </a:r>
          </a:p>
          <a:p>
            <a:r>
              <a:rPr lang="ru-RU" sz="2700" dirty="0" smtClean="0"/>
              <a:t>Завершить ремонт родника в д. Мурза Берлибаш</a:t>
            </a:r>
          </a:p>
          <a:p>
            <a:r>
              <a:rPr lang="ru-RU" sz="2700" dirty="0" smtClean="0"/>
              <a:t>Укладка искусственной неровности возле остановки в </a:t>
            </a:r>
            <a:r>
              <a:rPr lang="ru-RU" sz="2700" dirty="0" err="1" smtClean="0"/>
              <a:t>с.Эбалаково</a:t>
            </a:r>
            <a:endParaRPr lang="ru-RU" sz="2700" dirty="0" smtClean="0"/>
          </a:p>
          <a:p>
            <a:r>
              <a:rPr lang="ru-RU" sz="2700" dirty="0" smtClean="0"/>
              <a:t>Прекратить протраву посевов  Агрофирмы в с.М.Кайбицы</a:t>
            </a:r>
          </a:p>
          <a:p>
            <a:r>
              <a:rPr lang="ru-RU" sz="2700" dirty="0" smtClean="0"/>
              <a:t>Отлов лис и бродячих собак на территории поселения</a:t>
            </a:r>
          </a:p>
          <a:p>
            <a:r>
              <a:rPr lang="ru-RU" sz="2700" dirty="0" smtClean="0"/>
              <a:t>Установка знака «уступи дорогу» при выезде на ул. Школьная с ул. </a:t>
            </a:r>
            <a:r>
              <a:rPr lang="ru-RU" sz="2700" dirty="0" err="1" smtClean="0"/>
              <a:t>Г.Кайбицкой</a:t>
            </a:r>
            <a:r>
              <a:rPr lang="ru-RU" sz="2700" dirty="0" smtClean="0"/>
              <a:t> в с. М.Кайбицы</a:t>
            </a:r>
          </a:p>
          <a:p>
            <a:r>
              <a:rPr lang="ru-RU" sz="2700" dirty="0" smtClean="0"/>
              <a:t>Принять меры по недопущению столкновения молодежных групп в с. М.Кайбицы</a:t>
            </a:r>
          </a:p>
          <a:p>
            <a:pPr lvl="0"/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170828_153154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071563"/>
          <a:ext cx="8329642" cy="5117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648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905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Собрано за использование воды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361404 рублей 88 копеек.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07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За 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электроэнергию </a:t>
                      </a:r>
                      <a:r>
                        <a:rPr lang="ru-RU" sz="2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водакачки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291606,20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05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Ремонт насосной станции в селе Берлибаш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17269,08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07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Водный налог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1620,00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07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Зарплата за закачку воды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36998,80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30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Зарплата по уборки территории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13910,80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Электроснабжение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Рисунок 3" descr="IMG-20170824-WA0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214422"/>
            <a:ext cx="7143768" cy="53578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326864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Референдум</a:t>
            </a:r>
            <a:endParaRPr lang="ru-RU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6" y="1935162"/>
          <a:ext cx="8572564" cy="285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431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431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431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90679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436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351 000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1 404 000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1 755 000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429132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Обустройство   детской площадки в селе Малые Кайбицы  </a:t>
            </a:r>
            <a:r>
              <a:rPr lang="ru-RU" sz="2800" dirty="0" smtClean="0"/>
              <a:t>на общую  </a:t>
            </a:r>
            <a:r>
              <a:rPr lang="ru-RU" sz="2800" dirty="0" smtClean="0"/>
              <a:t>сумму  322 500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5286388"/>
            <a:ext cx="7819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Подрядчик: ООО «Романа плюс» Белоусов </a:t>
            </a:r>
            <a:r>
              <a:rPr lang="ru-RU" sz="2000" dirty="0" err="1" smtClean="0"/>
              <a:t>Арсентий</a:t>
            </a:r>
            <a:r>
              <a:rPr lang="ru-RU" sz="2000" dirty="0" smtClean="0"/>
              <a:t> </a:t>
            </a:r>
            <a:r>
              <a:rPr lang="ru-RU" sz="2000" dirty="0" smtClean="0"/>
              <a:t>Владимирович(299512)</a:t>
            </a:r>
          </a:p>
          <a:p>
            <a:r>
              <a:rPr lang="ru-RU" sz="2000" dirty="0" smtClean="0"/>
              <a:t>Подрядчик ООО «</a:t>
            </a:r>
            <a:r>
              <a:rPr lang="ru-RU" sz="2000" dirty="0" err="1" smtClean="0"/>
              <a:t>Перфоград</a:t>
            </a:r>
            <a:r>
              <a:rPr lang="ru-RU" sz="2000" dirty="0" smtClean="0"/>
              <a:t>»Сафиуллин Роберт </a:t>
            </a:r>
            <a:r>
              <a:rPr lang="ru-RU" sz="2000" dirty="0" err="1" smtClean="0"/>
              <a:t>Равилович</a:t>
            </a:r>
            <a:r>
              <a:rPr lang="ru-RU" sz="2000" dirty="0" smtClean="0"/>
              <a:t>(22988)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2" name="Содержимое 11" descr="IMG-20170824-WA0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642918"/>
            <a:ext cx="6572295" cy="364333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81020-WA004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28651"/>
            <a:ext cx="4357687" cy="5786478"/>
          </a:xfrm>
        </p:spPr>
      </p:pic>
      <p:pic>
        <p:nvPicPr>
          <p:cNvPr id="6" name="Рисунок 5" descr="IMG_20181101_1525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-428652"/>
            <a:ext cx="4714876" cy="57150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3105834"/>
            <a:ext cx="614365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dirty="0" smtClean="0"/>
              <a:t>Ремонт родника «</a:t>
            </a:r>
            <a:r>
              <a:rPr lang="ru-RU" sz="2000" dirty="0" err="1" smtClean="0"/>
              <a:t>Сафа</a:t>
            </a:r>
            <a:r>
              <a:rPr lang="ru-RU" sz="2000" dirty="0" smtClean="0"/>
              <a:t>» в селе Малые  Кайбицы  по ул. Лесная на сумму:150 тысяч </a:t>
            </a:r>
          </a:p>
          <a:p>
            <a:pPr algn="ctr"/>
            <a:r>
              <a:rPr lang="ru-RU" sz="2000" dirty="0" err="1" smtClean="0"/>
              <a:t>Подрядчик:Зиннуров</a:t>
            </a:r>
            <a:r>
              <a:rPr lang="ru-RU" sz="2000" dirty="0" smtClean="0"/>
              <a:t> </a:t>
            </a:r>
            <a:r>
              <a:rPr lang="ru-RU" sz="2000" dirty="0" err="1" smtClean="0"/>
              <a:t>Фарид</a:t>
            </a:r>
            <a:r>
              <a:rPr lang="ru-RU" sz="2000" dirty="0" smtClean="0"/>
              <a:t> Рашитович</a:t>
            </a:r>
            <a:endParaRPr lang="ru-RU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786322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Ремонт родника в селе Малые  Кайбицы  родник «</a:t>
            </a:r>
            <a:r>
              <a:rPr lang="ru-RU" sz="3200" dirty="0" err="1" smtClean="0"/>
              <a:t>Артямби</a:t>
            </a:r>
            <a:r>
              <a:rPr lang="ru-RU" sz="3200" dirty="0" smtClean="0"/>
              <a:t>» по ул.Озерная,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71472" y="5429264"/>
            <a:ext cx="8229600" cy="428628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endParaRPr lang="ru-RU" sz="6000" dirty="0" smtClean="0"/>
          </a:p>
          <a:p>
            <a:pPr algn="r">
              <a:buNone/>
            </a:pPr>
            <a:r>
              <a:rPr lang="ru-RU" sz="8000" dirty="0" smtClean="0"/>
              <a:t>Подрядчик: КФХ Зиннуров </a:t>
            </a:r>
            <a:r>
              <a:rPr lang="ru-RU" sz="8000" dirty="0" err="1" smtClean="0"/>
              <a:t>Фарид</a:t>
            </a:r>
            <a:r>
              <a:rPr lang="ru-RU" sz="8000" dirty="0" smtClean="0"/>
              <a:t> Рашитович</a:t>
            </a:r>
            <a:endParaRPr lang="ru-RU" sz="8000" dirty="0"/>
          </a:p>
        </p:txBody>
      </p:sp>
      <p:pic>
        <p:nvPicPr>
          <p:cNvPr id="7" name="Рисунок 6" descr="IMG-20170619-WA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676" y="0"/>
            <a:ext cx="3375426" cy="4500569"/>
          </a:xfrm>
          <a:prstGeom prst="rect">
            <a:avLst/>
          </a:prstGeom>
        </p:spPr>
      </p:pic>
      <p:pic>
        <p:nvPicPr>
          <p:cNvPr id="8" name="Рисунок 7" descr="IMG_20181101_1530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0"/>
            <a:ext cx="5000628" cy="442913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b="1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Ремонт родника «Ташлы» по ул.Тукая на сумму : 50 тысяч</a:t>
            </a:r>
          </a:p>
          <a:p>
            <a:pPr>
              <a:buNone/>
            </a:pPr>
            <a:r>
              <a:rPr lang="ru-RU" dirty="0" smtClean="0"/>
              <a:t>Подрядчик </a:t>
            </a:r>
            <a:r>
              <a:rPr lang="ru-RU" dirty="0" err="1" smtClean="0"/>
              <a:t>Химатуллин</a:t>
            </a:r>
            <a:r>
              <a:rPr lang="ru-RU" dirty="0" smtClean="0"/>
              <a:t> Рустам Талгатович</a:t>
            </a:r>
            <a:endParaRPr lang="ru-RU" dirty="0"/>
          </a:p>
        </p:txBody>
      </p:sp>
      <p:pic>
        <p:nvPicPr>
          <p:cNvPr id="4" name="Рисунок 3" descr="IMG_20170624_1118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00628" cy="4357694"/>
          </a:xfrm>
          <a:prstGeom prst="rect">
            <a:avLst/>
          </a:prstGeom>
        </p:spPr>
      </p:pic>
      <p:pic>
        <p:nvPicPr>
          <p:cNvPr id="5" name="Рисунок 4" descr="IMG_20170624_1119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0"/>
            <a:ext cx="4214810" cy="428625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IMG-20181115-WA0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490141"/>
            <a:ext cx="6858048" cy="47962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71604" y="3105835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Ремонт ограждения кладбища «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Изгелэр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 на сумму 50 тысяч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Подрядчик:Зиннуров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Фарид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Рашитович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786322"/>
            <a:ext cx="8372476" cy="71438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Обустройство   детской площадки в селе Берлибаш  </a:t>
            </a:r>
            <a:r>
              <a:rPr lang="ru-RU" sz="2400" dirty="0" smtClean="0"/>
              <a:t>на общую сумму </a:t>
            </a:r>
            <a:r>
              <a:rPr lang="ru-RU" sz="2400" dirty="0" smtClean="0"/>
              <a:t>87500 т</a:t>
            </a:r>
            <a:r>
              <a:rPr lang="ru-RU" sz="2400" u="sng" dirty="0" smtClean="0"/>
              <a:t>ысяч </a:t>
            </a:r>
            <a:r>
              <a:rPr lang="ru-RU" sz="2400" dirty="0" smtClean="0"/>
              <a:t> </a:t>
            </a:r>
            <a:r>
              <a:rPr lang="ru-RU" sz="2400" dirty="0" smtClean="0"/>
              <a:t>рублей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5643578"/>
            <a:ext cx="7250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Подрядчик: МУП </a:t>
            </a:r>
            <a:r>
              <a:rPr lang="ru-RU" dirty="0" smtClean="0"/>
              <a:t>ЖКХ на сумму:40000 </a:t>
            </a:r>
            <a:r>
              <a:rPr lang="ru-RU" dirty="0" smtClean="0"/>
              <a:t> </a:t>
            </a:r>
            <a:r>
              <a:rPr lang="ru-RU" dirty="0" smtClean="0"/>
              <a:t>тысяч рублей</a:t>
            </a:r>
          </a:p>
          <a:p>
            <a:r>
              <a:rPr lang="ru-RU" dirty="0" err="1" smtClean="0"/>
              <a:t>Подрядчик:КФХ</a:t>
            </a:r>
            <a:r>
              <a:rPr lang="ru-RU" dirty="0" smtClean="0"/>
              <a:t>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Рашитович:47 тысяч 500 рублей</a:t>
            </a:r>
            <a:endParaRPr lang="ru-RU" dirty="0"/>
          </a:p>
        </p:txBody>
      </p:sp>
      <p:pic>
        <p:nvPicPr>
          <p:cNvPr id="7" name="Рисунок 6" descr="IMG_20170807_1434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0"/>
            <a:ext cx="4214810" cy="4786322"/>
          </a:xfrm>
          <a:prstGeom prst="rect">
            <a:avLst/>
          </a:prstGeom>
        </p:spPr>
      </p:pic>
      <p:pic>
        <p:nvPicPr>
          <p:cNvPr id="13" name="Содержимое 12" descr="IMG_20170804_10034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4619595" cy="478632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2786082"/>
          </a:xfrm>
          <a:solidFill>
            <a:schemeClr val="accent4">
              <a:lumMod val="20000"/>
              <a:lumOff val="80000"/>
            </a:schemeClr>
          </a:solidFill>
          <a:effectLst>
            <a:softEdge rad="635000"/>
          </a:effectLst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</a:t>
            </a:r>
            <a:br>
              <a:rPr lang="ru-RU" sz="66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 за 2018 год</a:t>
            </a:r>
            <a:endParaRPr lang="ru-RU" sz="6600" b="1" i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85397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034" y="4572008"/>
            <a:ext cx="79296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Ремонт родника «Татар»  в селе Берлибаш на сумму 150 тысяч  рублей.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28794" y="5929330"/>
            <a:ext cx="4406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r>
              <a:rPr lang="ru-RU" dirty="0" err="1" smtClean="0"/>
              <a:t>Подрядчик:Зиннуров</a:t>
            </a:r>
            <a:r>
              <a:rPr lang="ru-RU" dirty="0" smtClean="0"/>
              <a:t>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  <p:pic>
        <p:nvPicPr>
          <p:cNvPr id="7" name="Содержимое 6" descr="IMG_20171212_11351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71604" y="500042"/>
            <a:ext cx="5786478" cy="478634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-20180731-WA001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8" y="214290"/>
            <a:ext cx="4000528" cy="4572032"/>
          </a:xfrm>
        </p:spPr>
      </p:pic>
      <p:pic>
        <p:nvPicPr>
          <p:cNvPr id="5" name="Рисунок 4" descr="IMG_20181025_0854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214290"/>
            <a:ext cx="4214842" cy="44291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2910" y="3500438"/>
            <a:ext cx="70723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b="1" i="1" u="sng" dirty="0" smtClean="0"/>
          </a:p>
          <a:p>
            <a:r>
              <a:rPr lang="ru-RU" b="1" i="1" u="sng" dirty="0" smtClean="0"/>
              <a:t> </a:t>
            </a:r>
            <a:r>
              <a:rPr lang="ru-RU" b="1" i="1" u="sng" dirty="0" smtClean="0"/>
              <a:t>О</a:t>
            </a:r>
            <a:r>
              <a:rPr lang="ru-RU" b="1" i="1" dirty="0" smtClean="0"/>
              <a:t>бустройство   детской площадки в селе Эбалаково  на </a:t>
            </a:r>
            <a:r>
              <a:rPr lang="ru-RU" b="1" i="1" dirty="0" smtClean="0"/>
              <a:t> общую сумму 187 тысяч 500 рублей </a:t>
            </a:r>
            <a:endParaRPr lang="ru-RU" b="1" i="1" dirty="0" smtClean="0"/>
          </a:p>
          <a:p>
            <a:r>
              <a:rPr lang="ru-RU" dirty="0" smtClean="0"/>
              <a:t>Подрядчик</a:t>
            </a:r>
            <a:r>
              <a:rPr lang="ru-RU" dirty="0" smtClean="0"/>
              <a:t>: ООО «Романа плюс» Белоусов </a:t>
            </a:r>
            <a:r>
              <a:rPr lang="ru-RU" dirty="0" err="1" smtClean="0"/>
              <a:t>Арсентий</a:t>
            </a:r>
            <a:r>
              <a:rPr lang="ru-RU" dirty="0" smtClean="0"/>
              <a:t> </a:t>
            </a:r>
            <a:r>
              <a:rPr lang="ru-RU" dirty="0" smtClean="0"/>
              <a:t>Владимирович(</a:t>
            </a:r>
            <a:r>
              <a:rPr lang="ru-RU" b="1" i="1" dirty="0" smtClean="0"/>
              <a:t>171 тысяч   80 рублей </a:t>
            </a:r>
            <a:r>
              <a:rPr lang="ru-RU" b="1" i="1" dirty="0" smtClean="0"/>
              <a:t>)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Подрядчик </a:t>
            </a:r>
            <a:r>
              <a:rPr lang="ru-RU" dirty="0" smtClean="0"/>
              <a:t>ООО «</a:t>
            </a:r>
            <a:r>
              <a:rPr lang="ru-RU" dirty="0" err="1" smtClean="0"/>
              <a:t>Перфоград</a:t>
            </a:r>
            <a:r>
              <a:rPr lang="ru-RU" dirty="0" smtClean="0"/>
              <a:t>»Сафиуллин Роберт </a:t>
            </a:r>
            <a:r>
              <a:rPr lang="ru-RU" dirty="0" err="1" smtClean="0"/>
              <a:t>Равилович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b="1" dirty="0" smtClean="0"/>
              <a:t>16 тысяч420 рублей</a:t>
            </a:r>
            <a:r>
              <a:rPr lang="ru-RU" dirty="0" smtClean="0"/>
              <a:t>) </a:t>
            </a:r>
            <a:endParaRPr lang="ru-RU" dirty="0" smtClean="0"/>
          </a:p>
          <a:p>
            <a:endParaRPr lang="ru-RU" b="1" i="1" dirty="0" smtClean="0"/>
          </a:p>
          <a:p>
            <a:endParaRPr lang="ru-RU" dirty="0" smtClean="0"/>
          </a:p>
          <a:p>
            <a:endParaRPr lang="ru-RU" b="1" i="1" u="sng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96" y="4929198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Ремонт пешеходного моста  в селе </a:t>
            </a:r>
            <a:r>
              <a:rPr lang="ru-RU" sz="2400" dirty="0" err="1" smtClean="0"/>
              <a:t>Эбалаково-на</a:t>
            </a:r>
            <a:r>
              <a:rPr lang="ru-RU" sz="2400" dirty="0" smtClean="0"/>
              <a:t> сумму 100 тысяч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6215082"/>
            <a:ext cx="7358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Подрядчик: КФХ Зиннуров </a:t>
            </a:r>
            <a:r>
              <a:rPr lang="ru-RU" sz="2400" dirty="0" err="1" smtClean="0"/>
              <a:t>Фарид</a:t>
            </a:r>
            <a:r>
              <a:rPr lang="ru-RU" sz="2400" dirty="0" smtClean="0"/>
              <a:t> Рашитович</a:t>
            </a:r>
            <a:endParaRPr lang="ru-RU" sz="2400" dirty="0"/>
          </a:p>
        </p:txBody>
      </p:sp>
      <p:pic>
        <p:nvPicPr>
          <p:cNvPr id="8" name="Содержимое 7" descr="IMG_20170324_144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714356"/>
            <a:ext cx="4000528" cy="4286280"/>
          </a:xfrm>
        </p:spPr>
      </p:pic>
      <p:pic>
        <p:nvPicPr>
          <p:cNvPr id="7" name="Рисунок 6" descr="20180519_0830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785794"/>
            <a:ext cx="4572032" cy="4143386"/>
          </a:xfrm>
          <a:prstGeom prst="rect">
            <a:avLst/>
          </a:prstGeom>
        </p:spPr>
      </p:pic>
      <p:pic>
        <p:nvPicPr>
          <p:cNvPr id="9" name="Рисунок 8" descr="20180519_0831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0"/>
            <a:ext cx="4929190" cy="500063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4643446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/>
          </a:p>
          <a:p>
            <a:pPr algn="ctr"/>
            <a:r>
              <a:rPr lang="ru-RU" sz="2200" dirty="0" smtClean="0"/>
              <a:t>Обустройство   </a:t>
            </a:r>
            <a:r>
              <a:rPr lang="ru-RU" sz="2200" dirty="0" smtClean="0"/>
              <a:t>детской площадки в </a:t>
            </a:r>
            <a:r>
              <a:rPr lang="ru-RU" sz="2200" dirty="0" err="1" smtClean="0"/>
              <a:t>дер</a:t>
            </a:r>
            <a:r>
              <a:rPr lang="ru-RU" sz="2200" dirty="0" smtClean="0"/>
              <a:t> Мурза Берлибаш  на сумму </a:t>
            </a:r>
            <a:r>
              <a:rPr lang="ru-RU" sz="2200" dirty="0" smtClean="0"/>
              <a:t>210 </a:t>
            </a:r>
            <a:r>
              <a:rPr lang="ru-RU" sz="2200" dirty="0" smtClean="0"/>
              <a:t>т</a:t>
            </a:r>
            <a:r>
              <a:rPr lang="ru-RU" sz="2200" u="sng" dirty="0" smtClean="0"/>
              <a:t>ысяч ру</a:t>
            </a:r>
            <a:r>
              <a:rPr lang="ru-RU" sz="2200" dirty="0" smtClean="0"/>
              <a:t>блей </a:t>
            </a:r>
            <a:endParaRPr lang="ru-RU" sz="2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5786454"/>
            <a:ext cx="771530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Подрядчик: ООО «Романа плюс» Белоусов </a:t>
            </a:r>
            <a:r>
              <a:rPr lang="ru-RU" sz="1600" dirty="0" err="1" smtClean="0"/>
              <a:t>Арсентий</a:t>
            </a:r>
            <a:r>
              <a:rPr lang="ru-RU" sz="1600" dirty="0" smtClean="0"/>
              <a:t> </a:t>
            </a:r>
            <a:r>
              <a:rPr lang="ru-RU" sz="1600" dirty="0" smtClean="0"/>
              <a:t>Владимирович(185 тысяч </a:t>
            </a:r>
            <a:r>
              <a:rPr lang="ru-RU" sz="1600" dirty="0" smtClean="0"/>
              <a:t>рублей) </a:t>
            </a:r>
            <a:endParaRPr lang="ru-RU" sz="1600" dirty="0" smtClean="0"/>
          </a:p>
          <a:p>
            <a:r>
              <a:rPr lang="ru-RU" sz="1600" dirty="0" smtClean="0"/>
              <a:t>Подрядчик </a:t>
            </a:r>
            <a:r>
              <a:rPr lang="ru-RU" sz="1600" dirty="0" smtClean="0"/>
              <a:t>ООО «</a:t>
            </a:r>
            <a:r>
              <a:rPr lang="ru-RU" sz="1600" dirty="0" err="1" smtClean="0"/>
              <a:t>Перфоград</a:t>
            </a:r>
            <a:r>
              <a:rPr lang="ru-RU" sz="1600" dirty="0" smtClean="0"/>
              <a:t>»Сафиуллин Роберт </a:t>
            </a:r>
            <a:r>
              <a:rPr lang="ru-RU" sz="1600" dirty="0" err="1" smtClean="0"/>
              <a:t>Равилович</a:t>
            </a:r>
            <a:endParaRPr lang="ru-RU" sz="1600" dirty="0" smtClean="0"/>
          </a:p>
          <a:p>
            <a:r>
              <a:rPr lang="ru-RU" sz="1600" dirty="0" smtClean="0"/>
              <a:t>(25</a:t>
            </a:r>
            <a:r>
              <a:rPr lang="ru-RU" sz="1600" b="1" dirty="0" smtClean="0"/>
              <a:t> тысяч рублей</a:t>
            </a:r>
            <a:r>
              <a:rPr lang="ru-RU" sz="1600" dirty="0" smtClean="0"/>
              <a:t>)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5" name="Содержимое 14" descr="IMG_20170614_144814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0"/>
            <a:ext cx="3875487" cy="5000636"/>
          </a:xfrm>
        </p:spPr>
      </p:pic>
      <p:pic>
        <p:nvPicPr>
          <p:cNvPr id="18" name="Рисунок 17" descr="IMG_20170704_164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0"/>
            <a:ext cx="4339833" cy="500063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-20181020-WA00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0"/>
            <a:ext cx="9001156" cy="5500702"/>
          </a:xfrm>
        </p:spPr>
      </p:pic>
      <p:sp>
        <p:nvSpPr>
          <p:cNvPr id="6" name="Прямоугольник 5"/>
          <p:cNvSpPr/>
          <p:nvPr/>
        </p:nvSpPr>
        <p:spPr>
          <a:xfrm>
            <a:off x="857224" y="2786058"/>
            <a:ext cx="75009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Установка оборудования  для ограничения  проезда грузовых автомашин и тракторов на сумму </a:t>
            </a:r>
            <a:r>
              <a:rPr lang="ru-RU" sz="2400" dirty="0" smtClean="0"/>
              <a:t>25</a:t>
            </a:r>
            <a:r>
              <a:rPr lang="ru-RU" dirty="0" smtClean="0"/>
              <a:t> тысяч рублей</a:t>
            </a:r>
          </a:p>
          <a:p>
            <a:r>
              <a:rPr lang="ru-RU" dirty="0" smtClean="0"/>
              <a:t>Работу выполнил: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636"/>
            <a:ext cx="8229600" cy="68102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По всем населенным пунктам выполнен ремонт уличного освещения на сумму: 20</a:t>
            </a:r>
            <a:r>
              <a:rPr lang="ru-RU" u="sng" dirty="0" smtClean="0"/>
              <a:t> тысяч </a:t>
            </a:r>
            <a:r>
              <a:rPr lang="ru-RU" dirty="0" smtClean="0"/>
              <a:t>рублей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5929330"/>
            <a:ext cx="5214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Подрядчик: Низамов Рафаэль  Ильдарович</a:t>
            </a:r>
            <a:endParaRPr lang="ru-RU" dirty="0"/>
          </a:p>
        </p:txBody>
      </p:sp>
      <p:pic>
        <p:nvPicPr>
          <p:cNvPr id="6" name="Рисунок 5" descr="IMG_20170831_1513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78632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87708374_w640_h640_kopiya__dsc829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000628" cy="4929198"/>
          </a:xfr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643934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 автомобильных дорог в границах всех населенных пунктов поселения. Общая сумма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402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500 рублей./это очистка снега и благоустройство придорожных полос./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Работу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выполнил:КФХ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Зиннуров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Фарид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Рашитович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8842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0"/>
            <a:ext cx="4071934" cy="492919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104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Вопросы местного значения, осуществляемые с привлечением средств самообложения выдвинутые на референдуме на 2019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Установка пожарного гидранта в селе Берлибаш</a:t>
            </a:r>
          </a:p>
          <a:p>
            <a:r>
              <a:rPr lang="ru-RU" dirty="0" smtClean="0"/>
              <a:t>Ремонт уличного освещения с приобретением материалов в селе Берлибаш</a:t>
            </a:r>
          </a:p>
          <a:p>
            <a:r>
              <a:rPr lang="ru-RU" dirty="0" smtClean="0"/>
              <a:t>Зимняя очистка дорог от снега  в селе Берлибаш</a:t>
            </a:r>
          </a:p>
          <a:p>
            <a:r>
              <a:rPr lang="ru-RU" dirty="0" smtClean="0"/>
              <a:t>Благоустройство придорожных полос  в селе Берлибаш</a:t>
            </a:r>
          </a:p>
          <a:p>
            <a:r>
              <a:rPr lang="ru-RU" dirty="0" smtClean="0"/>
              <a:t>Установка уличных указателей с приобретением материалов в селе Берлибаш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561024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Ремонт уличного освещения в селе Малые Кайбицы</a:t>
            </a:r>
          </a:p>
          <a:p>
            <a:r>
              <a:rPr lang="ru-RU" dirty="0" smtClean="0"/>
              <a:t>Зимняя очистка дорог от снега  в селе Малые Кайбицы</a:t>
            </a:r>
          </a:p>
          <a:p>
            <a:r>
              <a:rPr lang="ru-RU" dirty="0" smtClean="0"/>
              <a:t>Благоустройство придорожных полос  в селе Малые Кайбицы</a:t>
            </a:r>
          </a:p>
          <a:p>
            <a:r>
              <a:rPr lang="ru-RU" dirty="0" smtClean="0"/>
              <a:t>Ремонт моста   в селе Малые Кайбицы ул. Центральная</a:t>
            </a:r>
          </a:p>
          <a:p>
            <a:r>
              <a:rPr lang="ru-RU" dirty="0" smtClean="0"/>
              <a:t>Установка уличных указателей с приобретением материалов в селе Малые Кайбицы</a:t>
            </a:r>
          </a:p>
          <a:p>
            <a:r>
              <a:rPr lang="ru-RU" dirty="0" smtClean="0"/>
              <a:t>Обустройство детской площадки в селе Малые Кайбицы</a:t>
            </a:r>
          </a:p>
          <a:p>
            <a:r>
              <a:rPr lang="ru-RU" dirty="0" smtClean="0"/>
              <a:t>Очистка территории санкционированных и несанкционированных свалок в селе Малые Кайбицы</a:t>
            </a:r>
          </a:p>
          <a:p>
            <a:r>
              <a:rPr lang="ru-RU" dirty="0" smtClean="0"/>
              <a:t>Ремонт ограждения кладбища «</a:t>
            </a:r>
            <a:r>
              <a:rPr lang="ru-RU" dirty="0" err="1" smtClean="0"/>
              <a:t>Изгел</a:t>
            </a:r>
            <a:r>
              <a:rPr lang="tt-RU" dirty="0" smtClean="0"/>
              <a:t>әр”</a:t>
            </a:r>
            <a:r>
              <a:rPr lang="ru-RU" dirty="0" smtClean="0"/>
              <a:t> с приобретением материалов в селе Малые Кайбицы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r>
              <a:rPr lang="ru-RU" dirty="0" smtClean="0"/>
              <a:t>Обустройство детской площадки с приобретением материалов в селе Эбалаково</a:t>
            </a:r>
          </a:p>
          <a:p>
            <a:r>
              <a:rPr lang="ru-RU" dirty="0" smtClean="0"/>
              <a:t>Установка уличных указателей с приобретением материалов  в селе Эбалаково</a:t>
            </a:r>
          </a:p>
          <a:p>
            <a:r>
              <a:rPr lang="ru-RU" dirty="0" smtClean="0"/>
              <a:t>Ремонт уличного освещение с приобретением материалов в селе Эбалаково</a:t>
            </a:r>
          </a:p>
          <a:p>
            <a:r>
              <a:rPr lang="ru-RU" dirty="0" smtClean="0"/>
              <a:t>Очистка территорий санкционированных и не санкционированных свалок  в селе Эбалаково</a:t>
            </a:r>
          </a:p>
          <a:p>
            <a:r>
              <a:rPr lang="ru-RU" dirty="0" smtClean="0"/>
              <a:t>Благоустройство придорожных полос </a:t>
            </a:r>
            <a:r>
              <a:rPr lang="ru-RU" dirty="0" smtClean="0"/>
              <a:t> </a:t>
            </a:r>
            <a:r>
              <a:rPr lang="ru-RU" dirty="0" smtClean="0"/>
              <a:t>в селе </a:t>
            </a:r>
            <a:r>
              <a:rPr lang="ru-RU" dirty="0" smtClean="0"/>
              <a:t>Эбалаково</a:t>
            </a:r>
          </a:p>
          <a:p>
            <a:pPr lvl="0"/>
            <a:r>
              <a:rPr lang="ru-RU" dirty="0" smtClean="0"/>
              <a:t>Зимняя очистка дорог от снега в селе Эбалаково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земельного налога</a:t>
            </a:r>
            <a:endParaRPr lang="ru-RU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43050"/>
          <a:ext cx="8229600" cy="4675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9602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r>
              <a:rPr lang="ru-RU" dirty="0" smtClean="0"/>
              <a:t>Обустройство детской площадки с приобретением материалов и оборудования в деревне Мурза Берлибаш</a:t>
            </a:r>
          </a:p>
          <a:p>
            <a:r>
              <a:rPr lang="ru-RU" dirty="0" smtClean="0"/>
              <a:t>Установка уличных указателей с приобретением материалов  в деревне Мурза Берлибаш</a:t>
            </a:r>
          </a:p>
          <a:p>
            <a:r>
              <a:rPr lang="ru-RU" dirty="0" smtClean="0"/>
              <a:t>Ремонт уличного освещения с приобретением материалов в деревне  Мурза Берлибаш</a:t>
            </a:r>
          </a:p>
          <a:p>
            <a:r>
              <a:rPr lang="ru-RU" dirty="0" smtClean="0"/>
              <a:t>Благоустройство придорожных полос </a:t>
            </a:r>
            <a:r>
              <a:rPr lang="ru-RU" dirty="0" smtClean="0"/>
              <a:t>в </a:t>
            </a:r>
            <a:r>
              <a:rPr lang="ru-RU" dirty="0" smtClean="0"/>
              <a:t>деревне Мурза </a:t>
            </a:r>
            <a:r>
              <a:rPr lang="ru-RU" dirty="0" smtClean="0"/>
              <a:t>Берлибаш</a:t>
            </a:r>
          </a:p>
          <a:p>
            <a:pPr lvl="0"/>
            <a:r>
              <a:rPr lang="ru-RU" dirty="0" smtClean="0"/>
              <a:t>Зимняя очистка дорог от снега в деревне Мурза Берлибаш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6800636" cy="1000132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БЛАГОУСТРОЙСТВО</a:t>
            </a:r>
            <a:endParaRPr lang="ru-RU" dirty="0"/>
          </a:p>
        </p:txBody>
      </p:sp>
      <p:pic>
        <p:nvPicPr>
          <p:cNvPr id="5" name="Содержимое 4" descr="IMG_20170609_0908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087406"/>
            <a:ext cx="7286676" cy="5465007"/>
          </a:xfrm>
        </p:spPr>
      </p:pic>
    </p:spTree>
    <p:extLst>
      <p:ext uri="{BB962C8B-B14F-4D97-AF65-F5344CB8AC3E}">
        <p14:creationId xmlns="" xmlns:p14="http://schemas.microsoft.com/office/powerpoint/2010/main" val="23699034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70428_09475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57288" y="0"/>
            <a:ext cx="11400311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MG_20170414_1052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0607-WA0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IMG_20170428_0907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IMG_20171122_0754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6858000"/>
          </a:xfrm>
        </p:spPr>
      </p:pic>
      <p:pic>
        <p:nvPicPr>
          <p:cNvPr id="14" name="Рисунок 13" descr="IMG_20171122_0853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71122_0822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Ликвидация свалок</a:t>
            </a:r>
            <a:endParaRPr lang="tt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96211072"/>
              </p:ext>
            </p:extLst>
          </p:nvPr>
        </p:nvGraphicFramePr>
        <p:xfrm>
          <a:off x="457200" y="1935163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Населенный пункт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очищено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очищено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Эбалаково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М.Кайбицы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Берлибаш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Мурза</a:t>
                      </a:r>
                      <a:r>
                        <a:rPr lang="ru-RU" baseline="0" dirty="0" smtClean="0"/>
                        <a:t> Берлибаш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76316428"/>
      </p:ext>
    </p:extLst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Сбор </a:t>
            </a:r>
            <a:r>
              <a:rPr lang="ru-RU" dirty="0"/>
              <a:t>денег за ТБО</a:t>
            </a:r>
            <a:endParaRPr lang="tt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80126391"/>
              </p:ext>
            </p:extLst>
          </p:nvPr>
        </p:nvGraphicFramePr>
        <p:xfrm>
          <a:off x="457200" y="1935163"/>
          <a:ext cx="8229600" cy="330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Населенный пункт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жителей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сдают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сдают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Собрано в год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Эбалаково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133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47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86( из них 25 проживают в городе)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28200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М.Кайбицы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321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227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94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99500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Берлибаш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149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124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74400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Мурза</a:t>
                      </a:r>
                      <a:r>
                        <a:rPr lang="ru-RU" baseline="0" dirty="0" smtClean="0"/>
                        <a:t> Берлибаш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97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85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49900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274400</a:t>
                      </a:r>
                      <a:endParaRPr lang="tt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325976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43889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налога на имущество</a:t>
            </a:r>
            <a:endParaRPr lang="ru-RU" sz="44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1000164" y="1357298"/>
          <a:ext cx="8229600" cy="4967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Неплательщики за ТБО</a:t>
            </a:r>
            <a:endParaRPr lang="tt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31989595"/>
              </p:ext>
            </p:extLst>
          </p:nvPr>
        </p:nvGraphicFramePr>
        <p:xfrm>
          <a:off x="683568" y="1714488"/>
          <a:ext cx="8013576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3394"/>
                <a:gridCol w="2003394"/>
                <a:gridCol w="2003394"/>
                <a:gridCol w="2003394"/>
              </a:tblGrid>
              <a:tr h="626399">
                <a:tc>
                  <a:txBody>
                    <a:bodyPr/>
                    <a:lstStyle/>
                    <a:p>
                      <a:r>
                        <a:rPr lang="ru-RU" dirty="0" smtClean="0"/>
                        <a:t>Эбалаково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М.Кайбицы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Мурза Берлибаш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Берлибаш</a:t>
                      </a:r>
                      <a:endParaRPr lang="tt-RU" dirty="0"/>
                    </a:p>
                  </a:txBody>
                  <a:tcPr/>
                </a:tc>
              </a:tr>
              <a:tr h="335752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Хаматов</a:t>
                      </a:r>
                      <a:r>
                        <a:rPr lang="ru-RU" dirty="0" smtClean="0"/>
                        <a:t> Ильшат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Нуруллин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Фиргат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Зиннатуллина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Савия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Абдельманов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Рузалим</a:t>
                      </a:r>
                      <a:endParaRPr lang="tt-RU" dirty="0"/>
                    </a:p>
                  </a:txBody>
                  <a:tcPr/>
                </a:tc>
              </a:tr>
              <a:tr h="579518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Мугалимова</a:t>
                      </a:r>
                      <a:r>
                        <a:rPr lang="ru-RU" dirty="0" smtClean="0"/>
                        <a:t> Альбина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Вадигулин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Рамиль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Абзалова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Нурия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Егоров Владимир</a:t>
                      </a:r>
                      <a:endParaRPr lang="tt-RU" dirty="0"/>
                    </a:p>
                  </a:txBody>
                  <a:tcPr/>
                </a:tc>
              </a:tr>
              <a:tr h="579518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Зарипова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Альфия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Зиннатулин</a:t>
                      </a:r>
                      <a:r>
                        <a:rPr lang="ru-RU" baseline="0" dirty="0" smtClean="0"/>
                        <a:t> Дамир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Анин Иван</a:t>
                      </a:r>
                      <a:endParaRPr lang="tt-RU" dirty="0"/>
                    </a:p>
                  </a:txBody>
                  <a:tcPr/>
                </a:tc>
              </a:tr>
              <a:tr h="579518">
                <a:tc>
                  <a:txBody>
                    <a:bodyPr/>
                    <a:lstStyle/>
                    <a:p>
                      <a:r>
                        <a:rPr lang="ru-RU" dirty="0" smtClean="0"/>
                        <a:t>Хасанов </a:t>
                      </a:r>
                      <a:r>
                        <a:rPr lang="ru-RU" dirty="0" err="1" smtClean="0"/>
                        <a:t>Ханиф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Низамиев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Ибрахим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Кузнецов Анатолий</a:t>
                      </a:r>
                      <a:endParaRPr lang="tt-RU" dirty="0"/>
                    </a:p>
                  </a:txBody>
                  <a:tcPr/>
                </a:tc>
              </a:tr>
              <a:tr h="579518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Салаватов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Ильсур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Гайнуллина</a:t>
                      </a:r>
                      <a:r>
                        <a:rPr lang="ru-RU" dirty="0" smtClean="0"/>
                        <a:t> Ильмира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Ерамасов</a:t>
                      </a:r>
                      <a:r>
                        <a:rPr lang="ru-RU" baseline="0" dirty="0" smtClean="0"/>
                        <a:t> Евгений</a:t>
                      </a:r>
                      <a:endParaRPr lang="tt-RU" dirty="0"/>
                    </a:p>
                  </a:txBody>
                  <a:tcPr/>
                </a:tc>
              </a:tr>
              <a:tr h="335752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Калаев</a:t>
                      </a:r>
                      <a:r>
                        <a:rPr lang="ru-RU" dirty="0" smtClean="0"/>
                        <a:t> Юрий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Хикматуллин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Чынгыз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Муравьев Сергей</a:t>
                      </a:r>
                      <a:endParaRPr lang="tt-RU" dirty="0"/>
                    </a:p>
                  </a:txBody>
                  <a:tcPr/>
                </a:tc>
              </a:tr>
              <a:tr h="579518">
                <a:tc>
                  <a:txBody>
                    <a:bodyPr/>
                    <a:lstStyle/>
                    <a:p>
                      <a:r>
                        <a:rPr lang="ru-RU" dirty="0" smtClean="0"/>
                        <a:t>Нефедов Николай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</a:tr>
              <a:tr h="335752">
                <a:tc>
                  <a:txBody>
                    <a:bodyPr/>
                    <a:lstStyle/>
                    <a:p>
                      <a:r>
                        <a:rPr lang="ru-RU" dirty="0" smtClean="0"/>
                        <a:t>Ильина Мария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</a:tr>
              <a:tr h="335752">
                <a:tc>
                  <a:txBody>
                    <a:bodyPr/>
                    <a:lstStyle/>
                    <a:p>
                      <a:r>
                        <a:rPr lang="ru-RU" dirty="0" smtClean="0"/>
                        <a:t>Ильин Василий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</a:tr>
              <a:tr h="335752"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t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81300251"/>
      </p:ext>
    </p:extLst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еркало Эбалаково - коп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3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t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922" y="1935163"/>
            <a:ext cx="6584155" cy="4389437"/>
          </a:xfrm>
        </p:spPr>
      </p:pic>
    </p:spTree>
    <p:extLst>
      <p:ext uri="{BB962C8B-B14F-4D97-AF65-F5344CB8AC3E}">
        <p14:creationId xmlns="" xmlns:p14="http://schemas.microsoft.com/office/powerpoint/2010/main" val="2832333816"/>
      </p:ext>
    </p:extLst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t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</p:spTree>
    <p:extLst>
      <p:ext uri="{BB962C8B-B14F-4D97-AF65-F5344CB8AC3E}">
        <p14:creationId xmlns="" xmlns:p14="http://schemas.microsoft.com/office/powerpoint/2010/main" val="1122492950"/>
      </p:ext>
    </p:extLst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000100" y="500043"/>
            <a:ext cx="7858180" cy="50006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Демографическая ситуация в поселении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1142976" y="1071546"/>
          <a:ext cx="6929486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7948141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Детородный возраст</a:t>
            </a:r>
            <a:endParaRPr lang="tt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29686431"/>
              </p:ext>
            </p:extLst>
          </p:nvPr>
        </p:nvGraphicFramePr>
        <p:xfrm>
          <a:off x="457200" y="1935163"/>
          <a:ext cx="82296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Населеный</a:t>
                      </a:r>
                      <a:r>
                        <a:rPr lang="ru-RU" dirty="0" smtClean="0"/>
                        <a:t> пункт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женщин детородного возраста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Родилось в 2018 г.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М.Кайбицы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67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Эбалаково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Берлибаш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М.Берлибаш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tt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137</a:t>
                      </a:r>
                      <a:endParaRPr lang="tt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tt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76316428"/>
      </p:ext>
    </p:extLst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дошкольного возраста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97395276"/>
              </p:ext>
            </p:extLst>
          </p:nvPr>
        </p:nvGraphicFramePr>
        <p:xfrm>
          <a:off x="1285852" y="2071677"/>
          <a:ext cx="6552728" cy="2854308"/>
        </p:xfrm>
        <a:graphic>
          <a:graphicData uri="http://schemas.openxmlformats.org/drawingml/2006/table">
            <a:tbl>
              <a:tblPr/>
              <a:tblGrid>
                <a:gridCol w="27146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94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193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193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39225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  2016г.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 2017г.          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2018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3935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Эбалаково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3935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Малые Кайбицы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3935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Берлибаш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278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Мурза Берлибаш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85988" y="2752438"/>
            <a:ext cx="5806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1833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ЗДРАВООХРАНЕНИЕ</a:t>
            </a:r>
            <a:endParaRPr lang="ru-RU" sz="48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SAM_14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428736"/>
            <a:ext cx="6855382" cy="514153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6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подоходного налога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246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85728"/>
            <a:ext cx="8215369" cy="614366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ropped_3791_122339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857232"/>
            <a:ext cx="7143800" cy="528641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357166"/>
            <a:ext cx="6345788" cy="107157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5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DSC026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344984"/>
            <a:ext cx="7641200" cy="4596659"/>
          </a:xfrm>
        </p:spPr>
      </p:pic>
    </p:spTree>
    <p:extLst>
      <p:ext uri="{BB962C8B-B14F-4D97-AF65-F5344CB8AC3E}">
        <p14:creationId xmlns="" xmlns:p14="http://schemas.microsoft.com/office/powerpoint/2010/main" val="9754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70901_08163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15328" cy="64294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МОЛОДЕЖЬЮ</a:t>
            </a:r>
            <a:endParaRPr lang="ru-RU" sz="36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Изображение 5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000109"/>
            <a:ext cx="7500990" cy="5324492"/>
          </a:xfrm>
        </p:spPr>
      </p:pic>
    </p:spTree>
    <p:extLst>
      <p:ext uri="{BB962C8B-B14F-4D97-AF65-F5344CB8AC3E}">
        <p14:creationId xmlns="" xmlns:p14="http://schemas.microsoft.com/office/powerpoint/2010/main" val="10482574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0613-WA00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5" name="TextBox 4"/>
          <p:cNvSpPr txBox="1"/>
          <p:nvPr/>
        </p:nvSpPr>
        <p:spPr>
          <a:xfrm>
            <a:off x="2428860" y="6000768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День села - Эбалаково</a:t>
            </a:r>
            <a:endParaRPr lang="ru-RU" sz="32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308_2020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546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785786" y="214290"/>
            <a:ext cx="585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Спектакль  в селе. Берлибаш</a:t>
            </a:r>
            <a:endParaRPr lang="ru-RU" sz="24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81020-WA005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857232"/>
            <a:ext cx="8501090" cy="538956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Призыв в ряды вооруженных сил</a:t>
            </a:r>
            <a:endParaRPr lang="ru-RU" sz="4800" dirty="0"/>
          </a:p>
        </p:txBody>
      </p:sp>
      <p:pic>
        <p:nvPicPr>
          <p:cNvPr id="6" name="Содержимое 5" descr="ани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643050"/>
            <a:ext cx="3643338" cy="4857784"/>
          </a:xfrm>
        </p:spPr>
      </p:pic>
      <p:pic>
        <p:nvPicPr>
          <p:cNvPr id="7" name="Рисунок 6" descr="кадыров рустам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571612"/>
            <a:ext cx="3714776" cy="485777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t-RU"/>
          </a:p>
        </p:txBody>
      </p:sp>
      <p:pic>
        <p:nvPicPr>
          <p:cNvPr id="1026" name="Picture 2" descr="C:\Users\Рузалия\Desktop\IMG-20180715-WA00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7056783" cy="56319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0096053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аренды имущества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208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857232"/>
            <a:ext cx="7242598" cy="71438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Состояние преступности</a:t>
            </a:r>
            <a:endParaRPr lang="ru-RU" dirty="0"/>
          </a:p>
        </p:txBody>
      </p:sp>
      <p:pic>
        <p:nvPicPr>
          <p:cNvPr id="5" name="Содержимое 4" descr="24394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935163"/>
            <a:ext cx="7715304" cy="4389437"/>
          </a:xfrm>
        </p:spPr>
      </p:pic>
    </p:spTree>
    <p:extLst>
      <p:ext uri="{BB962C8B-B14F-4D97-AF65-F5344CB8AC3E}">
        <p14:creationId xmlns="" xmlns:p14="http://schemas.microsoft.com/office/powerpoint/2010/main" val="6625886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714489"/>
            <a:ext cx="6965245" cy="2786081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ПОЖАРНАЯ БЕЗОПАСНОСТЬ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ПОЖАРНАЯ БЕЗОПАСНОСТЬ</a:t>
            </a:r>
            <a:endParaRPr lang="ru-RU" sz="3200" dirty="0"/>
          </a:p>
        </p:txBody>
      </p:sp>
      <p:pic>
        <p:nvPicPr>
          <p:cNvPr id="6" name="Рисунок 5" descr="79fe5b379306e5bc66c2fe342cdf0eb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571612"/>
            <a:ext cx="8501122" cy="47863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94988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298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Социальное обслуживание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IMG_14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500174"/>
            <a:ext cx="7572428" cy="475945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6721ef3-1435-4d9a-938f-366e685967e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42852"/>
            <a:ext cx="8786842" cy="621510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15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6874256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51203_153303.jpg"/>
          <p:cNvPicPr>
            <a:picLocks noGrp="1" noChangeAspect="1"/>
          </p:cNvPicPr>
          <p:nvPr>
            <p:ph idx="1"/>
          </p:nvPr>
        </p:nvPicPr>
        <p:blipFill>
          <a:blip r:embed="rId2"/>
          <a:srcRect t="13065" r="22757"/>
          <a:stretch>
            <a:fillRect/>
          </a:stretch>
        </p:blipFill>
        <p:spPr>
          <a:xfrm>
            <a:off x="0" y="-102918"/>
            <a:ext cx="9144000" cy="7718521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</a:t>
            </a:r>
            <a:r>
              <a:rPr lang="ru-RU" sz="3600" dirty="0" err="1" smtClean="0"/>
              <a:t>Бикчантаева</a:t>
            </a:r>
            <a:r>
              <a:rPr lang="ru-RU" sz="3600" dirty="0" smtClean="0"/>
              <a:t> </a:t>
            </a:r>
            <a:r>
              <a:rPr lang="ru-RU" sz="3600" dirty="0" err="1" smtClean="0"/>
              <a:t>Нурия</a:t>
            </a:r>
            <a:r>
              <a:rPr lang="ru-RU" sz="3600" dirty="0" smtClean="0"/>
              <a:t> Насрутдиновна-90 лет</a:t>
            </a:r>
            <a:endParaRPr lang="ru-RU" sz="3600" dirty="0"/>
          </a:p>
        </p:txBody>
      </p:sp>
      <p:pic>
        <p:nvPicPr>
          <p:cNvPr id="4" name="Содержимое 3" descr="Таушева 90 лет январь 2017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428736"/>
            <a:ext cx="5786478" cy="478632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r>
              <a:rPr lang="ru-RU" sz="3500" dirty="0" smtClean="0"/>
              <a:t>Абдуллина Муслима </a:t>
            </a:r>
            <a:r>
              <a:rPr lang="ru-RU" sz="3500" dirty="0" err="1" smtClean="0"/>
              <a:t>Миннулловна</a:t>
            </a:r>
            <a:r>
              <a:rPr lang="ru-RU" sz="3500" dirty="0" smtClean="0"/>
              <a:t>– 90 лет </a:t>
            </a:r>
            <a:endParaRPr lang="ru-RU" sz="3500" dirty="0"/>
          </a:p>
        </p:txBody>
      </p:sp>
      <p:pic>
        <p:nvPicPr>
          <p:cNvPr id="6" name="Содержимое 5" descr="5008f5771e7bac01fe0752ecf723d551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8905" y="1714488"/>
            <a:ext cx="6423313" cy="4762533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04088"/>
            <a:ext cx="8186766" cy="153144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                     </a:t>
            </a:r>
            <a:r>
              <a:rPr lang="ru-RU" sz="2700" dirty="0" smtClean="0"/>
              <a:t>Рахматуллин Ильгизар Исмагилович</a:t>
            </a:r>
            <a:br>
              <a:rPr lang="ru-RU" sz="2700" dirty="0" smtClean="0"/>
            </a:br>
            <a:r>
              <a:rPr lang="ru-RU" sz="2700" dirty="0" smtClean="0"/>
              <a:t> Рахматуллина </a:t>
            </a:r>
            <a:r>
              <a:rPr lang="ru-RU" sz="2700" dirty="0" err="1" smtClean="0"/>
              <a:t>Гульсина</a:t>
            </a:r>
            <a:r>
              <a:rPr lang="ru-RU" sz="2700" dirty="0" smtClean="0"/>
              <a:t> </a:t>
            </a:r>
            <a:r>
              <a:rPr lang="ru-RU" sz="2700" dirty="0" err="1" smtClean="0"/>
              <a:t>Хабибулловна</a:t>
            </a:r>
            <a:r>
              <a:rPr lang="ru-RU" sz="2700" dirty="0" smtClean="0"/>
              <a:t> совместно проживают                       60 лет</a:t>
            </a:r>
            <a:endParaRPr lang="ru-RU" sz="2700" dirty="0"/>
          </a:p>
        </p:txBody>
      </p:sp>
      <p:pic>
        <p:nvPicPr>
          <p:cNvPr id="4" name="Содержимое 3" descr="IMG-20171222-WA00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571612"/>
            <a:ext cx="6000792" cy="421484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5  лет совместн жиз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285860"/>
            <a:ext cx="7143800" cy="4538674"/>
          </a:xfrm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6286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Миннуллин Малик </a:t>
            </a:r>
            <a:r>
              <a:rPr lang="ru-RU" dirty="0" err="1" smtClean="0"/>
              <a:t>Габдуллович</a:t>
            </a:r>
            <a:r>
              <a:rPr lang="ru-RU" dirty="0" smtClean="0"/>
              <a:t> </a:t>
            </a:r>
            <a:r>
              <a:rPr lang="ru-RU" dirty="0" err="1" smtClean="0"/>
              <a:t>Миннуллина</a:t>
            </a:r>
            <a:r>
              <a:rPr lang="ru-RU" dirty="0" smtClean="0"/>
              <a:t> </a:t>
            </a:r>
            <a:r>
              <a:rPr lang="ru-RU" dirty="0" err="1" smtClean="0"/>
              <a:t>Таскиря</a:t>
            </a:r>
            <a:r>
              <a:rPr lang="ru-RU" dirty="0" smtClean="0"/>
              <a:t>       </a:t>
            </a:r>
            <a:r>
              <a:rPr lang="ru-RU" dirty="0" err="1" smtClean="0"/>
              <a:t>Галимулловна</a:t>
            </a:r>
            <a:r>
              <a:rPr lang="ru-RU" dirty="0" smtClean="0"/>
              <a:t> совместно  проживают  55 лет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4775</TotalTime>
  <Words>1346</Words>
  <Application>Microsoft Office PowerPoint</Application>
  <PresentationFormat>Экран (4:3)</PresentationFormat>
  <Paragraphs>536</Paragraphs>
  <Slides>146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146</vt:i4>
      </vt:variant>
    </vt:vector>
  </HeadingPairs>
  <TitlesOfParts>
    <vt:vector size="147" baseType="lpstr">
      <vt:lpstr>Поток</vt:lpstr>
      <vt:lpstr> Отчетный доклад Совета и Исполнительного комитета Эбалаковского сельского поселения Кайбицкого муниципального района Республики Татарстан за 2018 год и     задачи  на 2019 год. </vt:lpstr>
      <vt:lpstr>Основные направления</vt:lpstr>
      <vt:lpstr>Слайд 3</vt:lpstr>
      <vt:lpstr>  Поставленные задачи на 2018 год</vt:lpstr>
      <vt:lpstr>Исполнение  бюджета  за 2018 год</vt:lpstr>
      <vt:lpstr>Исполнение земельного налога</vt:lpstr>
      <vt:lpstr>Исполнение налога на имущество</vt:lpstr>
      <vt:lpstr>Исполнение подоходного налога</vt:lpstr>
      <vt:lpstr>Исполнение аренды имущества</vt:lpstr>
      <vt:lpstr>Госпошлина за нотариальные действия</vt:lpstr>
      <vt:lpstr>Доходы от оказания платных услуг</vt:lpstr>
      <vt:lpstr>Штрафы </vt:lpstr>
      <vt:lpstr>Средства самообложения граждан</vt:lpstr>
      <vt:lpstr>Безвозмездные поступления</vt:lpstr>
      <vt:lpstr>Доходы</vt:lpstr>
      <vt:lpstr>Расходы</vt:lpstr>
      <vt:lpstr>Бюджет на 2019 год </vt:lpstr>
      <vt:lpstr>Слайд 18</vt:lpstr>
      <vt:lpstr>Слайд 19</vt:lpstr>
      <vt:lpstr>Слайд 20</vt:lpstr>
      <vt:lpstr>Сельское хозяйство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Выделенные субсидии ЛПХ   в 2018 году </vt:lpstr>
      <vt:lpstr>Слайд 32</vt:lpstr>
      <vt:lpstr>Слайд 33</vt:lpstr>
      <vt:lpstr>Слайд 34</vt:lpstr>
      <vt:lpstr>Слайд 35</vt:lpstr>
      <vt:lpstr>Слайд 36</vt:lpstr>
      <vt:lpstr>ЗАНЯТОСТЬ НАСЕЛЕНИЯ</vt:lpstr>
      <vt:lpstr>Водоснабжение</vt:lpstr>
      <vt:lpstr>Слайд 39</vt:lpstr>
      <vt:lpstr>Слайд 40</vt:lpstr>
      <vt:lpstr>Слайд 41</vt:lpstr>
      <vt:lpstr>Электроснабжение</vt:lpstr>
      <vt:lpstr>Референдум</vt:lpstr>
      <vt:lpstr>Обустройство   детской площадки в селе Малые Кайбицы  на общую  сумму  322 500</vt:lpstr>
      <vt:lpstr>Слайд 45</vt:lpstr>
      <vt:lpstr>Ремонт родника в селе Малые  Кайбицы  родник «Артямби» по ул.Озерная, </vt:lpstr>
      <vt:lpstr>Слайд 47</vt:lpstr>
      <vt:lpstr>Слайд 48</vt:lpstr>
      <vt:lpstr>Обустройство   детской площадки в селе Берлибаш  на общую сумму 87500 тысяч  рублей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Вопросы местного значения, осуществляемые с привлечением средств самообложения выдвинутые на референдуме на 2019 год </vt:lpstr>
      <vt:lpstr>Слайд 58</vt:lpstr>
      <vt:lpstr>Слайд 59</vt:lpstr>
      <vt:lpstr>Слайд 60</vt:lpstr>
      <vt:lpstr>БЛАГОУСТРОЙСТВО</vt:lpstr>
      <vt:lpstr>Слайд 62</vt:lpstr>
      <vt:lpstr>Слайд 63</vt:lpstr>
      <vt:lpstr>Слайд 64</vt:lpstr>
      <vt:lpstr>Слайд 65</vt:lpstr>
      <vt:lpstr>Слайд 66</vt:lpstr>
      <vt:lpstr>Слайд 67</vt:lpstr>
      <vt:lpstr>        Ликвидация свалок</vt:lpstr>
      <vt:lpstr>     Сбор денег за ТБО</vt:lpstr>
      <vt:lpstr>Неплательщики за ТБО</vt:lpstr>
      <vt:lpstr>Слайд 71</vt:lpstr>
      <vt:lpstr>Слайд 72</vt:lpstr>
      <vt:lpstr>Слайд 73</vt:lpstr>
      <vt:lpstr>Слайд 74</vt:lpstr>
      <vt:lpstr> Демографическая ситуация в поселении.</vt:lpstr>
      <vt:lpstr>      Детородный возраст</vt:lpstr>
      <vt:lpstr> Дети дошкольного возраста </vt:lpstr>
      <vt:lpstr>ЗДРАВООХРАНЕНИЕ</vt:lpstr>
      <vt:lpstr>Слайд 79</vt:lpstr>
      <vt:lpstr>Слайд 80</vt:lpstr>
      <vt:lpstr>Слайд 81</vt:lpstr>
      <vt:lpstr> ОБРАЗОВАНИЕ</vt:lpstr>
      <vt:lpstr>Слайд 83</vt:lpstr>
      <vt:lpstr>РАБОТА С МОЛОДЕЖЬЮ</vt:lpstr>
      <vt:lpstr>Слайд 85</vt:lpstr>
      <vt:lpstr>Слайд 86</vt:lpstr>
      <vt:lpstr>Слайд 87</vt:lpstr>
      <vt:lpstr>Призыв в ряды вооруженных сил</vt:lpstr>
      <vt:lpstr>Слайд 89</vt:lpstr>
      <vt:lpstr>Состояние преступности</vt:lpstr>
      <vt:lpstr>ПОЖАРНАЯ БЕЗОПАСНОСТЬ</vt:lpstr>
      <vt:lpstr>Социальное обслуживание</vt:lpstr>
      <vt:lpstr>Слайд 93</vt:lpstr>
      <vt:lpstr>Слайд 94</vt:lpstr>
      <vt:lpstr>Слайд 95</vt:lpstr>
      <vt:lpstr>    Бикчантаева Нурия Насрутдиновна-90 лет</vt:lpstr>
      <vt:lpstr>Абдуллина Муслима Миннулловна– 90 лет </vt:lpstr>
      <vt:lpstr>                                  Рахматуллин Ильгизар Исмагилович  Рахматуллина Гульсина Хабибулловна совместно проживают                       60 лет</vt:lpstr>
      <vt:lpstr>Слайд 99</vt:lpstr>
      <vt:lpstr>Слайд 100</vt:lpstr>
      <vt:lpstr>Участники войны, афганцы</vt:lpstr>
      <vt:lpstr>Слайд 102</vt:lpstr>
      <vt:lpstr>Афганцы</vt:lpstr>
      <vt:lpstr>Слайд 104</vt:lpstr>
      <vt:lpstr>Слайд 105</vt:lpstr>
      <vt:lpstr>Пенсионное обеспечение</vt:lpstr>
      <vt:lpstr>Слайд 107</vt:lpstr>
      <vt:lpstr>Слайд 108</vt:lpstr>
      <vt:lpstr>СТРОИТЕЛЬСТВО</vt:lpstr>
      <vt:lpstr>Слайд 110</vt:lpstr>
      <vt:lpstr>ВВОД ЖИЛЬЯ</vt:lpstr>
      <vt:lpstr>ОБРАЩЕНИЯ ГРАЖДАН И РАБОТА СП</vt:lpstr>
      <vt:lpstr>Слайд 113</vt:lpstr>
      <vt:lpstr>Слайд 114</vt:lpstr>
      <vt:lpstr>Мероприятия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Семмт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Спасибо 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Эбалаковского сельского поселения</dc:title>
  <dc:creator>1</dc:creator>
  <cp:lastModifiedBy>Админ</cp:lastModifiedBy>
  <cp:revision>502</cp:revision>
  <dcterms:created xsi:type="dcterms:W3CDTF">2014-01-22T17:09:45Z</dcterms:created>
  <dcterms:modified xsi:type="dcterms:W3CDTF">2019-01-23T08:32:49Z</dcterms:modified>
</cp:coreProperties>
</file>