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Layouts/slideLayout6.xml" ContentType="application/vnd.openxmlformats-officedocument.presentationml.slideLayout+xml"/>
  <Override PartName="/ppt/drawings/drawing2.xml" ContentType="application/vnd.openxmlformats-officedocument.drawingml.chartshapes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charts/chart7.xml" ContentType="application/vnd.openxmlformats-officedocument.drawingml.chart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slides/slide119.xml" ContentType="application/vnd.openxmlformats-officedocument.presentationml.slide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charts/chart4.xml" ContentType="application/vnd.openxmlformats-officedocument.drawingml.char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Layouts/slideLayout5.xml" ContentType="application/vnd.openxmlformats-officedocument.presentationml.slideLayout+xml"/>
  <Override PartName="/ppt/drawings/drawing1.xml" ContentType="application/vnd.openxmlformats-officedocument.drawingml.chartshapes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  <Override PartName="/ppt/charts/chart12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28"/>
  </p:notesMasterIdLst>
  <p:sldIdLst>
    <p:sldId id="256" r:id="rId2"/>
    <p:sldId id="649" r:id="rId3"/>
    <p:sldId id="654" r:id="rId4"/>
    <p:sldId id="393" r:id="rId5"/>
    <p:sldId id="258" r:id="rId6"/>
    <p:sldId id="524" r:id="rId7"/>
    <p:sldId id="525" r:id="rId8"/>
    <p:sldId id="526" r:id="rId9"/>
    <p:sldId id="527" r:id="rId10"/>
    <p:sldId id="528" r:id="rId11"/>
    <p:sldId id="529" r:id="rId12"/>
    <p:sldId id="530" r:id="rId13"/>
    <p:sldId id="531" r:id="rId14"/>
    <p:sldId id="532" r:id="rId15"/>
    <p:sldId id="533" r:id="rId16"/>
    <p:sldId id="534" r:id="rId17"/>
    <p:sldId id="259" r:id="rId18"/>
    <p:sldId id="651" r:id="rId19"/>
    <p:sldId id="578" r:id="rId20"/>
    <p:sldId id="657" r:id="rId21"/>
    <p:sldId id="656" r:id="rId22"/>
    <p:sldId id="264" r:id="rId23"/>
    <p:sldId id="659" r:id="rId24"/>
    <p:sldId id="539" r:id="rId25"/>
    <p:sldId id="265" r:id="rId26"/>
    <p:sldId id="579" r:id="rId27"/>
    <p:sldId id="660" r:id="rId28"/>
    <p:sldId id="582" r:id="rId29"/>
    <p:sldId id="668" r:id="rId30"/>
    <p:sldId id="669" r:id="rId31"/>
    <p:sldId id="663" r:id="rId32"/>
    <p:sldId id="540" r:id="rId33"/>
    <p:sldId id="394" r:id="rId34"/>
    <p:sldId id="476" r:id="rId35"/>
    <p:sldId id="664" r:id="rId36"/>
    <p:sldId id="267" r:id="rId37"/>
    <p:sldId id="268" r:id="rId38"/>
    <p:sldId id="666" r:id="rId39"/>
    <p:sldId id="667" r:id="rId40"/>
    <p:sldId id="665" r:id="rId41"/>
    <p:sldId id="269" r:id="rId42"/>
    <p:sldId id="335" r:id="rId43"/>
    <p:sldId id="397" r:id="rId44"/>
    <p:sldId id="446" r:id="rId45"/>
    <p:sldId id="623" r:id="rId46"/>
    <p:sldId id="624" r:id="rId47"/>
    <p:sldId id="449" r:id="rId48"/>
    <p:sldId id="626" r:id="rId49"/>
    <p:sldId id="630" r:id="rId50"/>
    <p:sldId id="631" r:id="rId51"/>
    <p:sldId id="634" r:id="rId52"/>
    <p:sldId id="635" r:id="rId53"/>
    <p:sldId id="670" r:id="rId54"/>
    <p:sldId id="671" r:id="rId55"/>
    <p:sldId id="641" r:id="rId56"/>
    <p:sldId id="642" r:id="rId57"/>
    <p:sldId id="643" r:id="rId58"/>
    <p:sldId id="644" r:id="rId59"/>
    <p:sldId id="271" r:id="rId60"/>
    <p:sldId id="542" r:id="rId61"/>
    <p:sldId id="586" r:id="rId62"/>
    <p:sldId id="672" r:id="rId63"/>
    <p:sldId id="640" r:id="rId64"/>
    <p:sldId id="673" r:id="rId65"/>
    <p:sldId id="674" r:id="rId66"/>
    <p:sldId id="683" r:id="rId67"/>
    <p:sldId id="684" r:id="rId68"/>
    <p:sldId id="275" r:id="rId69"/>
    <p:sldId id="276" r:id="rId70"/>
    <p:sldId id="545" r:id="rId71"/>
    <p:sldId id="675" r:id="rId72"/>
    <p:sldId id="597" r:id="rId73"/>
    <p:sldId id="277" r:id="rId74"/>
    <p:sldId id="677" r:id="rId75"/>
    <p:sldId id="676" r:id="rId76"/>
    <p:sldId id="278" r:id="rId77"/>
    <p:sldId id="678" r:id="rId78"/>
    <p:sldId id="679" r:id="rId79"/>
    <p:sldId id="680" r:id="rId80"/>
    <p:sldId id="474" r:id="rId81"/>
    <p:sldId id="284" r:id="rId82"/>
    <p:sldId id="285" r:id="rId83"/>
    <p:sldId id="372" r:id="rId84"/>
    <p:sldId id="682" r:id="rId85"/>
    <p:sldId id="681" r:id="rId86"/>
    <p:sldId id="685" r:id="rId87"/>
    <p:sldId id="686" r:id="rId88"/>
    <p:sldId id="687" r:id="rId89"/>
    <p:sldId id="688" r:id="rId90"/>
    <p:sldId id="689" r:id="rId91"/>
    <p:sldId id="690" r:id="rId92"/>
    <p:sldId id="701" r:id="rId93"/>
    <p:sldId id="408" r:id="rId94"/>
    <p:sldId id="515" r:id="rId95"/>
    <p:sldId id="691" r:id="rId96"/>
    <p:sldId id="692" r:id="rId97"/>
    <p:sldId id="693" r:id="rId98"/>
    <p:sldId id="412" r:id="rId99"/>
    <p:sldId id="467" r:id="rId100"/>
    <p:sldId id="287" r:id="rId101"/>
    <p:sldId id="694" r:id="rId102"/>
    <p:sldId id="292" r:id="rId103"/>
    <p:sldId id="695" r:id="rId104"/>
    <p:sldId id="696" r:id="rId105"/>
    <p:sldId id="422" r:id="rId106"/>
    <p:sldId id="702" r:id="rId107"/>
    <p:sldId id="610" r:id="rId108"/>
    <p:sldId id="699" r:id="rId109"/>
    <p:sldId id="717" r:id="rId110"/>
    <p:sldId id="613" r:id="rId111"/>
    <p:sldId id="700" r:id="rId112"/>
    <p:sldId id="703" r:id="rId113"/>
    <p:sldId id="704" r:id="rId114"/>
    <p:sldId id="705" r:id="rId115"/>
    <p:sldId id="706" r:id="rId116"/>
    <p:sldId id="707" r:id="rId117"/>
    <p:sldId id="708" r:id="rId118"/>
    <p:sldId id="711" r:id="rId119"/>
    <p:sldId id="709" r:id="rId120"/>
    <p:sldId id="710" r:id="rId121"/>
    <p:sldId id="715" r:id="rId122"/>
    <p:sldId id="712" r:id="rId123"/>
    <p:sldId id="716" r:id="rId124"/>
    <p:sldId id="713" r:id="rId125"/>
    <p:sldId id="648" r:id="rId126"/>
    <p:sldId id="441" r:id="rId1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Средний стиль 2 -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34567" autoAdjust="0"/>
    <p:restoredTop sz="86087" autoAdjust="0"/>
  </p:normalViewPr>
  <p:slideViewPr>
    <p:cSldViewPr>
      <p:cViewPr>
        <p:scale>
          <a:sx n="69" d="100"/>
          <a:sy n="69" d="100"/>
        </p:scale>
        <p:origin x="-1776" y="-21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7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3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5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6.1728395061728478E-3"/>
                  <c:y val="0.1249575150865558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313456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5493827160494096E-2"/>
                  <c:y val="0.1657045308756505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313456</c:v>
                </c:pt>
              </c:numCache>
            </c:numRef>
          </c:val>
        </c:ser>
        <c:shape val="cylinder"/>
        <c:axId val="107394560"/>
        <c:axId val="107396480"/>
        <c:axId val="0"/>
      </c:bar3DChart>
      <c:catAx>
        <c:axId val="107394560"/>
        <c:scaling>
          <c:orientation val="minMax"/>
        </c:scaling>
        <c:delete val="1"/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ru-RU" dirty="0" smtClean="0"/>
                  <a:t>Исполнение </a:t>
                </a:r>
                <a:r>
                  <a:rPr lang="ru-RU" baseline="0" dirty="0" smtClean="0"/>
                  <a:t>100 %</a:t>
                </a:r>
                <a:endParaRPr lang="ru-RU" dirty="0"/>
              </a:p>
            </c:rich>
          </c:tx>
          <c:layout/>
        </c:title>
        <c:majorTickMark val="none"/>
        <c:tickLblPos val="nextTo"/>
        <c:crossAx val="107396480"/>
        <c:crosses val="autoZero"/>
        <c:auto val="1"/>
        <c:lblAlgn val="ctr"/>
        <c:lblOffset val="100"/>
      </c:catAx>
      <c:valAx>
        <c:axId val="107396480"/>
        <c:scaling>
          <c:orientation val="minMax"/>
        </c:scaling>
        <c:axPos val="l"/>
        <c:majorGridlines/>
        <c:title>
          <c:layout/>
        </c:title>
        <c:numFmt formatCode="General" sourceLinked="1"/>
        <c:tickLblPos val="nextTo"/>
        <c:crossAx val="10739456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0061728395061731E-2"/>
                  <c:y val="0.1070524290353343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3953985.29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2.3148148148148147E-2"/>
                  <c:y val="0.10705242903533436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3958176.29</c:v>
                </c:pt>
              </c:numCache>
            </c:numRef>
          </c:val>
        </c:ser>
        <c:shape val="cylinder"/>
        <c:axId val="38845440"/>
        <c:axId val="38867712"/>
        <c:axId val="0"/>
      </c:bar3DChart>
      <c:catAx>
        <c:axId val="38845440"/>
        <c:scaling>
          <c:orientation val="minMax"/>
        </c:scaling>
        <c:axPos val="b"/>
        <c:tickLblPos val="nextTo"/>
        <c:crossAx val="38867712"/>
        <c:crosses val="autoZero"/>
        <c:auto val="1"/>
        <c:lblAlgn val="ctr"/>
        <c:lblOffset val="100"/>
      </c:catAx>
      <c:valAx>
        <c:axId val="38867712"/>
        <c:scaling>
          <c:orientation val="minMax"/>
        </c:scaling>
        <c:axPos val="l"/>
        <c:majorGridlines/>
        <c:numFmt formatCode="General" sourceLinked="1"/>
        <c:tickLblPos val="nextTo"/>
        <c:crossAx val="3884544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0802469135802571E-2"/>
                  <c:y val="0.162025334911971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3954054.8099999987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2.6234567901234612E-2"/>
                  <c:y val="0.1446654775999754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3954054.8099999987</c:v>
                </c:pt>
              </c:numCache>
            </c:numRef>
          </c:val>
        </c:ser>
        <c:shape val="cylinder"/>
        <c:axId val="38914304"/>
        <c:axId val="38920192"/>
        <c:axId val="0"/>
      </c:bar3DChart>
      <c:catAx>
        <c:axId val="38914304"/>
        <c:scaling>
          <c:orientation val="minMax"/>
        </c:scaling>
        <c:axPos val="b"/>
        <c:tickLblPos val="nextTo"/>
        <c:crossAx val="38920192"/>
        <c:crosses val="autoZero"/>
        <c:auto val="1"/>
        <c:lblAlgn val="ctr"/>
        <c:lblOffset val="100"/>
      </c:catAx>
      <c:valAx>
        <c:axId val="38920192"/>
        <c:scaling>
          <c:orientation val="minMax"/>
        </c:scaling>
        <c:axPos val="l"/>
        <c:majorGridlines/>
        <c:numFmt formatCode="General" sourceLinked="1"/>
        <c:tickLblPos val="nextTo"/>
        <c:crossAx val="3891430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ЛПХ</c:v>
                </c:pt>
              </c:strCache>
            </c:strRef>
          </c:tx>
          <c:dLbls>
            <c:showVal val="1"/>
          </c:dLbls>
          <c:cat>
            <c:numRef>
              <c:f>Лист1!$A$2:$A$4</c:f>
              <c:numCache>
                <c:formatCode>#,##0</c:formatCode>
                <c:ptCount val="3"/>
                <c:pt idx="0">
                  <c:v>2015</c:v>
                </c:pt>
                <c:pt idx="1">
                  <c:v>2016</c:v>
                </c:pt>
                <c:pt idx="2" formatCode="General">
                  <c:v>2017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1835000</c:v>
                </c:pt>
                <c:pt idx="1">
                  <c:v>5695000</c:v>
                </c:pt>
                <c:pt idx="2">
                  <c:v>3890000</c:v>
                </c:pt>
              </c:numCache>
            </c:numRef>
          </c:val>
        </c:ser>
        <c:dLbls>
          <c:showVal val="1"/>
        </c:dLbls>
        <c:gapWidth val="75"/>
        <c:axId val="37004416"/>
        <c:axId val="37005952"/>
      </c:barChart>
      <c:catAx>
        <c:axId val="37004416"/>
        <c:scaling>
          <c:orientation val="minMax"/>
        </c:scaling>
        <c:axPos val="b"/>
        <c:numFmt formatCode="#,##0" sourceLinked="1"/>
        <c:majorTickMark val="none"/>
        <c:tickLblPos val="nextTo"/>
        <c:crossAx val="37005952"/>
        <c:crosses val="autoZero"/>
        <c:auto val="1"/>
        <c:lblAlgn val="ctr"/>
        <c:lblOffset val="100"/>
      </c:catAx>
      <c:valAx>
        <c:axId val="37005952"/>
        <c:scaling>
          <c:orientation val="minMax"/>
        </c:scaling>
        <c:axPos val="l"/>
        <c:numFmt formatCode="#,##0" sourceLinked="1"/>
        <c:majorTickMark val="none"/>
        <c:tickLblPos val="nextTo"/>
        <c:crossAx val="37004416"/>
        <c:crosses val="autoZero"/>
        <c:crossBetween val="between"/>
      </c:valAx>
    </c:plotArea>
    <c:legend>
      <c:legendPos val="b"/>
    </c:legend>
    <c:plotVisOnly val="1"/>
    <c:dispBlanksAs val="gap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chart>
    <c:autoTitleDeleted val="1"/>
    <c:view3D>
      <c:perspective val="30"/>
    </c:view3D>
    <c:sideWall>
      <c:spPr>
        <a:noFill/>
        <a:ln w="14496">
          <a:solidFill>
            <a:schemeClr val="tx1"/>
          </a:solidFill>
          <a:prstDash val="solid"/>
        </a:ln>
      </c:spPr>
    </c:sideWall>
    <c:backWall>
      <c:spPr>
        <a:noFill/>
        <a:ln w="14496">
          <a:solidFill>
            <a:schemeClr val="tx1"/>
          </a:solidFill>
          <a:prstDash val="solid"/>
        </a:ln>
      </c:spPr>
    </c:backWall>
    <c:plotArea>
      <c:layout>
        <c:manualLayout>
          <c:layoutTarget val="inner"/>
          <c:xMode val="edge"/>
          <c:yMode val="edge"/>
          <c:x val="0.11577770703339324"/>
          <c:y val="2.8993706790826589E-2"/>
          <c:w val="0.86406206751842773"/>
          <c:h val="0.60317310842241567"/>
        </c:manualLayout>
      </c:layout>
      <c:bar3D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Рождение</c:v>
                </c:pt>
              </c:strCache>
            </c:strRef>
          </c:tx>
          <c:spPr>
            <a:solidFill>
              <a:schemeClr val="accent1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Sheet1!$B$2:$E$2</c:f>
              <c:numCache>
                <c:formatCode>General</c:formatCode>
                <c:ptCount val="4"/>
                <c:pt idx="0">
                  <c:v>7</c:v>
                </c:pt>
                <c:pt idx="1">
                  <c:v>11</c:v>
                </c:pt>
                <c:pt idx="2">
                  <c:v>4</c:v>
                </c:pt>
                <c:pt idx="3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Смерть</c:v>
                </c:pt>
              </c:strCache>
            </c:strRef>
          </c:tx>
          <c:spPr>
            <a:solidFill>
              <a:schemeClr val="accent2"/>
            </a:solidFill>
            <a:ln w="14496">
              <a:solidFill>
                <a:schemeClr val="tx1"/>
              </a:solidFill>
              <a:prstDash val="solid"/>
            </a:ln>
          </c:spPr>
          <c:cat>
            <c:numRef>
              <c:f>Sheet1!$B$1:$E$1</c:f>
              <c:numCache>
                <c:formatCode>General</c:formatCode>
                <c:ptCount val="4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  <c:pt idx="3">
                  <c:v>2017</c:v>
                </c:pt>
              </c:numCache>
            </c:numRef>
          </c:cat>
          <c:val>
            <c:numRef>
              <c:f>Sheet1!$B$3:$E$3</c:f>
              <c:numCache>
                <c:formatCode>General</c:formatCode>
                <c:ptCount val="4"/>
                <c:pt idx="0">
                  <c:v>17</c:v>
                </c:pt>
                <c:pt idx="1">
                  <c:v>12</c:v>
                </c:pt>
                <c:pt idx="2">
                  <c:v>20</c:v>
                </c:pt>
                <c:pt idx="3">
                  <c:v>17</c:v>
                </c:pt>
              </c:numCache>
            </c:numRef>
          </c:val>
        </c:ser>
        <c:shape val="pyramid"/>
        <c:axId val="24418560"/>
        <c:axId val="24428544"/>
        <c:axId val="0"/>
      </c:bar3DChart>
      <c:catAx>
        <c:axId val="24418560"/>
        <c:scaling>
          <c:orientation val="minMax"/>
        </c:scaling>
        <c:axPos val="b"/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370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428544"/>
        <c:crosses val="autoZero"/>
        <c:auto val="1"/>
        <c:lblAlgn val="ctr"/>
        <c:lblOffset val="100"/>
        <c:tickLblSkip val="1"/>
        <c:tickMarkSkip val="1"/>
      </c:catAx>
      <c:valAx>
        <c:axId val="24428544"/>
        <c:scaling>
          <c:orientation val="minMax"/>
        </c:scaling>
        <c:axPos val="l"/>
        <c:majorGridlines>
          <c:spPr>
            <a:ln w="3624">
              <a:solidFill>
                <a:schemeClr val="tx1"/>
              </a:solidFill>
              <a:prstDash val="solid"/>
            </a:ln>
          </c:spPr>
        </c:majorGridlines>
        <c:title/>
        <c:numFmt formatCode="General" sourceLinked="1"/>
        <c:majorTickMark val="none"/>
        <c:tickLblPos val="nextTo"/>
        <c:spPr>
          <a:ln w="3624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55" b="1" i="0" u="none" strike="noStrike" baseline="0">
                <a:solidFill>
                  <a:schemeClr val="tx1"/>
                </a:solidFill>
                <a:latin typeface="Arial"/>
                <a:ea typeface="Arial"/>
                <a:cs typeface="Arial"/>
              </a:defRPr>
            </a:pPr>
            <a:endParaRPr lang="ru-RU"/>
          </a:p>
        </c:txPr>
        <c:crossAx val="24418560"/>
        <c:crosses val="autoZero"/>
        <c:crossBetween val="between"/>
      </c:valAx>
      <c:dTable>
        <c:showHorzBorder val="1"/>
        <c:showVertBorder val="1"/>
        <c:showOutline val="1"/>
        <c:showKeys val="1"/>
      </c:dTable>
    </c:plotArea>
    <c:plotVisOnly val="1"/>
    <c:dispBlanksAs val="gap"/>
  </c:chart>
  <c:spPr>
    <a:noFill/>
    <a:ln>
      <a:noFill/>
    </a:ln>
  </c:spPr>
  <c:txPr>
    <a:bodyPr/>
    <a:lstStyle/>
    <a:p>
      <a:pPr>
        <a:defRPr sz="2055" b="1" i="0" u="none" strike="noStrike" baseline="0">
          <a:solidFill>
            <a:schemeClr val="tx1"/>
          </a:solidFill>
          <a:latin typeface="Arial"/>
          <a:ea typeface="Arial"/>
          <a:cs typeface="Arial"/>
        </a:defRPr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title>
      <c:tx>
        <c:rich>
          <a:bodyPr/>
          <a:lstStyle/>
          <a:p>
            <a:pPr>
              <a:defRPr/>
            </a:pPr>
            <a:r>
              <a:rPr lang="ru-RU" dirty="0" smtClean="0"/>
              <a:t>Исполнение 100 %</a:t>
            </a:r>
            <a:endParaRPr lang="ru-RU" dirty="0"/>
          </a:p>
        </c:rich>
      </c:tx>
      <c:layout>
        <c:manualLayout>
          <c:xMode val="edge"/>
          <c:yMode val="edge"/>
          <c:x val="0.69077160493827594"/>
          <c:y val="0.92041917322522349"/>
        </c:manualLayout>
      </c:layout>
    </c:title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73856954942542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45007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5.6583708480090018E-17"/>
                  <c:y val="0.1738569549425422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45008</c:v>
                </c:pt>
              </c:numCache>
            </c:numRef>
          </c:val>
        </c:ser>
        <c:shape val="cylinder"/>
        <c:axId val="104089088"/>
        <c:axId val="104090624"/>
        <c:axId val="0"/>
      </c:bar3DChart>
      <c:catAx>
        <c:axId val="104089088"/>
        <c:scaling>
          <c:orientation val="minMax"/>
        </c:scaling>
        <c:delete val="1"/>
        <c:axPos val="b"/>
        <c:majorTickMark val="none"/>
        <c:tickLblPos val="nextTo"/>
        <c:crossAx val="104090624"/>
        <c:crosses val="autoZero"/>
        <c:auto val="1"/>
        <c:lblAlgn val="ctr"/>
        <c:lblOffset val="100"/>
      </c:catAx>
      <c:valAx>
        <c:axId val="104090624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408908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7"/>
  <c:chart>
    <c:autoTitleDeleted val="1"/>
    <c:view3D>
      <c:perspective val="3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9320987654320996E-2"/>
                  <c:y val="0.21699821639996375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69573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6.1728395061728964E-3"/>
                  <c:y val="0.1475587871519753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89 %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71625</c:v>
                </c:pt>
              </c:numCache>
            </c:numRef>
          </c:val>
        </c:ser>
        <c:shape val="cylinder"/>
        <c:axId val="104104320"/>
        <c:axId val="104105856"/>
        <c:axId val="0"/>
      </c:bar3DChart>
      <c:catAx>
        <c:axId val="104104320"/>
        <c:scaling>
          <c:orientation val="minMax"/>
        </c:scaling>
        <c:delete val="1"/>
        <c:axPos val="b"/>
        <c:majorTickMark val="none"/>
        <c:tickLblPos val="nextTo"/>
        <c:crossAx val="104105856"/>
        <c:crosses val="autoZero"/>
        <c:auto val="1"/>
        <c:lblAlgn val="ctr"/>
        <c:lblOffset val="100"/>
      </c:catAx>
      <c:valAx>
        <c:axId val="1041058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41043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8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2345679012345723E-2"/>
                  <c:y val="0.10994576297598177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5000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3.240740740740769E-2"/>
                  <c:y val="0.173598573119969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4507</c:v>
                </c:pt>
              </c:numCache>
            </c:numRef>
          </c:val>
        </c:ser>
        <c:shape val="cylinder"/>
        <c:axId val="107208064"/>
        <c:axId val="107209856"/>
        <c:axId val="0"/>
      </c:bar3DChart>
      <c:catAx>
        <c:axId val="107208064"/>
        <c:scaling>
          <c:orientation val="minMax"/>
        </c:scaling>
        <c:delete val="1"/>
        <c:axPos val="b"/>
        <c:majorTickMark val="none"/>
        <c:tickLblPos val="nextTo"/>
        <c:crossAx val="107209856"/>
        <c:crosses val="autoZero"/>
        <c:auto val="1"/>
        <c:lblAlgn val="ctr"/>
        <c:lblOffset val="100"/>
      </c:catAx>
      <c:valAx>
        <c:axId val="1072098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7208064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29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0.24014469281595793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dLbls>
            <c:dLbl>
              <c:idx val="0"/>
              <c:layout>
                <c:manualLayout>
                  <c:x val="4.6296296296296658E-3"/>
                  <c:y val="0.13598554894397619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93 %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</c:ser>
        <c:shape val="cylinder"/>
        <c:axId val="108464768"/>
        <c:axId val="108470656"/>
        <c:axId val="0"/>
      </c:bar3DChart>
      <c:catAx>
        <c:axId val="108464768"/>
        <c:scaling>
          <c:orientation val="minMax"/>
        </c:scaling>
        <c:delete val="1"/>
        <c:axPos val="b"/>
        <c:majorTickMark val="none"/>
        <c:tickLblPos val="nextTo"/>
        <c:crossAx val="108470656"/>
        <c:crosses val="autoZero"/>
        <c:auto val="1"/>
        <c:lblAlgn val="ctr"/>
        <c:lblOffset val="100"/>
      </c:catAx>
      <c:valAx>
        <c:axId val="108470656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10846476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2.1604938271605142E-2"/>
                  <c:y val="0.1475587871519753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352421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9.2592592592593732E-3"/>
                  <c:y val="0.2603978596799543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353352</c:v>
                </c:pt>
              </c:numCache>
            </c:numRef>
          </c:val>
        </c:ser>
        <c:shape val="cylinder"/>
        <c:axId val="107405696"/>
        <c:axId val="108473344"/>
        <c:axId val="0"/>
      </c:bar3DChart>
      <c:catAx>
        <c:axId val="107405696"/>
        <c:scaling>
          <c:orientation val="minMax"/>
        </c:scaling>
        <c:axPos val="b"/>
        <c:tickLblPos val="nextTo"/>
        <c:crossAx val="108473344"/>
        <c:crosses val="autoZero"/>
        <c:auto val="1"/>
        <c:lblAlgn val="ctr"/>
        <c:lblOffset val="100"/>
      </c:catAx>
      <c:valAx>
        <c:axId val="108473344"/>
        <c:scaling>
          <c:orientation val="minMax"/>
        </c:scaling>
        <c:axPos val="l"/>
        <c:majorGridlines/>
        <c:numFmt formatCode="General" sourceLinked="1"/>
        <c:tickLblPos val="nextTo"/>
        <c:crossAx val="10740569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Lbls>
            <c:dLbl>
              <c:idx val="0"/>
              <c:layout>
                <c:manualLayout>
                  <c:x val="1.5432098765432186E-2"/>
                  <c:y val="7.7488098013291914E-2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2000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Исполнено</c:v>
                </c:pt>
              </c:strCache>
            </c:strRef>
          </c:tx>
          <c:dLbls>
            <c:dLbl>
              <c:idx val="0"/>
              <c:layout>
                <c:manualLayout>
                  <c:x val="1.8518518518518583E-2"/>
                  <c:y val="0.1897122399635774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исполнено свыше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3000</c:v>
                </c:pt>
              </c:numCache>
            </c:numRef>
          </c:val>
        </c:ser>
        <c:shape val="cylinder"/>
        <c:axId val="36619392"/>
        <c:axId val="36620928"/>
        <c:axId val="0"/>
      </c:bar3DChart>
      <c:catAx>
        <c:axId val="36619392"/>
        <c:scaling>
          <c:orientation val="minMax"/>
        </c:scaling>
        <c:axPos val="b"/>
        <c:tickLblPos val="nextTo"/>
        <c:crossAx val="36620928"/>
        <c:crosses val="autoZero"/>
        <c:auto val="1"/>
        <c:lblAlgn val="ctr"/>
        <c:lblOffset val="100"/>
      </c:catAx>
      <c:valAx>
        <c:axId val="36620928"/>
        <c:scaling>
          <c:orientation val="minMax"/>
        </c:scaling>
        <c:axPos val="l"/>
        <c:majorGridlines/>
        <c:numFmt formatCode="General" sourceLinked="1"/>
        <c:tickLblPos val="nextTo"/>
        <c:crossAx val="36619392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gradFill rotWithShape="1">
              <a:gsLst>
                <a:gs pos="0">
                  <a:schemeClr val="accent2">
                    <a:tint val="75000"/>
                    <a:shade val="85000"/>
                    <a:satMod val="230000"/>
                  </a:schemeClr>
                </a:gs>
                <a:gs pos="25000">
                  <a:schemeClr val="accent2">
                    <a:tint val="90000"/>
                    <a:shade val="70000"/>
                    <a:satMod val="220000"/>
                  </a:schemeClr>
                </a:gs>
                <a:gs pos="50000">
                  <a:schemeClr val="accent2">
                    <a:tint val="90000"/>
                    <a:shade val="58000"/>
                    <a:satMod val="225000"/>
                  </a:schemeClr>
                </a:gs>
                <a:gs pos="65000">
                  <a:schemeClr val="accent2">
                    <a:tint val="90000"/>
                    <a:shade val="58000"/>
                    <a:satMod val="225000"/>
                  </a:schemeClr>
                </a:gs>
                <a:gs pos="80000">
                  <a:schemeClr val="accent2">
                    <a:tint val="90000"/>
                    <a:shade val="69000"/>
                    <a:satMod val="220000"/>
                  </a:schemeClr>
                </a:gs>
                <a:gs pos="100000">
                  <a:schemeClr val="accent2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2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l">
                <a:rot lat="0" lon="0" rev="0"/>
              </a:lightRig>
            </a:scene3d>
            <a:sp3d prstMaterial="metal">
              <a:bevelT w="10000" h="10000"/>
            </a:sp3d>
          </c:spPr>
          <c:dLbls>
            <c:dLbl>
              <c:idx val="0"/>
              <c:layout>
                <c:manualLayout>
                  <c:x val="2.7777777777778141E-2"/>
                  <c:y val="0.18517181132796764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367500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75000"/>
                    <a:shade val="85000"/>
                    <a:satMod val="230000"/>
                  </a:schemeClr>
                </a:gs>
                <a:gs pos="25000">
                  <a:schemeClr val="accent4">
                    <a:tint val="90000"/>
                    <a:shade val="70000"/>
                    <a:satMod val="220000"/>
                  </a:schemeClr>
                </a:gs>
                <a:gs pos="50000">
                  <a:schemeClr val="accent4">
                    <a:tint val="90000"/>
                    <a:shade val="58000"/>
                    <a:satMod val="225000"/>
                  </a:schemeClr>
                </a:gs>
                <a:gs pos="65000">
                  <a:schemeClr val="accent4">
                    <a:tint val="90000"/>
                    <a:shade val="58000"/>
                    <a:satMod val="225000"/>
                  </a:schemeClr>
                </a:gs>
                <a:gs pos="80000">
                  <a:schemeClr val="accent4">
                    <a:tint val="90000"/>
                    <a:shade val="69000"/>
                    <a:satMod val="220000"/>
                  </a:schemeClr>
                </a:gs>
                <a:gs pos="100000">
                  <a:schemeClr val="accent4">
                    <a:tint val="77000"/>
                    <a:shade val="80000"/>
                    <a:satMod val="230000"/>
                  </a:schemeClr>
                </a:gs>
              </a:gsLst>
              <a:lin ang="5400000" scaled="1"/>
            </a:gradFill>
            <a:ln>
              <a:noFill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  <a:scene3d>
              <a:camera prst="obliqueTopLeft" fov="600000">
                <a:rot lat="0" lon="0" rev="0"/>
              </a:camera>
              <a:lightRig rig="balanced" dir="t">
                <a:rot lat="0" lon="0" rev="19200000"/>
              </a:lightRig>
            </a:scene3d>
            <a:sp3d contourW="12700" prstMaterial="matte">
              <a:bevelT w="60000" h="50800"/>
              <a:contourClr>
                <a:schemeClr val="accent4">
                  <a:shade val="60000"/>
                  <a:satMod val="110000"/>
                </a:schemeClr>
              </a:contourClr>
            </a:sp3d>
          </c:spPr>
          <c:dLbls>
            <c:dLbl>
              <c:idx val="0"/>
              <c:layout>
                <c:manualLayout>
                  <c:x val="2.0061728395061783E-2"/>
                  <c:y val="0.167811954015970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369000</c:v>
                </c:pt>
              </c:numCache>
            </c:numRef>
          </c:val>
        </c:ser>
        <c:shape val="cylinder"/>
        <c:axId val="36913536"/>
        <c:axId val="36915072"/>
        <c:axId val="0"/>
      </c:bar3DChart>
      <c:catAx>
        <c:axId val="36913536"/>
        <c:scaling>
          <c:orientation val="minMax"/>
        </c:scaling>
        <c:axPos val="b"/>
        <c:majorTickMark val="none"/>
        <c:tickLblPos val="nextTo"/>
        <c:crossAx val="36915072"/>
        <c:crosses val="autoZero"/>
        <c:auto val="1"/>
        <c:lblAlgn val="ctr"/>
        <c:lblOffset val="100"/>
      </c:catAx>
      <c:valAx>
        <c:axId val="36915072"/>
        <c:scaling>
          <c:orientation val="minMax"/>
        </c:scaling>
        <c:axPos val="l"/>
        <c:majorGridlines/>
        <c:numFmt formatCode="General" sourceLinked="1"/>
        <c:majorTickMark val="none"/>
        <c:tickLblPos val="nextTo"/>
        <c:crossAx val="3691353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dPt>
            <c:idx val="0"/>
            <c:spPr>
              <a:gradFill rotWithShape="1">
                <a:gsLst>
                  <a:gs pos="0">
                    <a:schemeClr val="accent4">
                      <a:tint val="75000"/>
                      <a:shade val="85000"/>
                      <a:satMod val="230000"/>
                    </a:schemeClr>
                  </a:gs>
                  <a:gs pos="25000">
                    <a:schemeClr val="accent4">
                      <a:tint val="90000"/>
                      <a:shade val="70000"/>
                      <a:satMod val="220000"/>
                    </a:schemeClr>
                  </a:gs>
                  <a:gs pos="50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65000">
                    <a:schemeClr val="accent4">
                      <a:tint val="90000"/>
                      <a:shade val="58000"/>
                      <a:satMod val="225000"/>
                    </a:schemeClr>
                  </a:gs>
                  <a:gs pos="80000">
                    <a:schemeClr val="accent4">
                      <a:tint val="90000"/>
                      <a:shade val="69000"/>
                      <a:satMod val="220000"/>
                    </a:schemeClr>
                  </a:gs>
                  <a:gs pos="100000">
                    <a:schemeClr val="accent4">
                      <a:tint val="77000"/>
                      <a:shade val="80000"/>
                      <a:satMod val="230000"/>
                    </a:schemeClr>
                  </a:gs>
                </a:gsLst>
                <a:lin ang="5400000" scaled="1"/>
              </a:gradFill>
              <a:ln w="10000" cap="flat" cmpd="sng" algn="ctr">
                <a:solidFill>
                  <a:schemeClr val="accent4"/>
                </a:solidFill>
                <a:prstDash val="solid"/>
              </a:ln>
              <a:effectLst>
                <a:outerShdw blurRad="76200" dist="50800" dir="5400000" rotWithShape="0">
                  <a:srgbClr val="4E3B30">
                    <a:alpha val="60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l">
                  <a:rot lat="0" lon="0" rev="0"/>
                </a:lightRig>
              </a:scene3d>
              <a:sp3d prstMaterial="metal">
                <a:bevelT w="10000" h="10000"/>
              </a:sp3d>
            </c:spPr>
          </c:dPt>
          <c:dLbls>
            <c:dLbl>
              <c:idx val="0"/>
              <c:layout>
                <c:manualLayout>
                  <c:x val="1.0802469135802571E-2"/>
                  <c:y val="0.16781195401597071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Лист1!$B$2</c:f>
              <c:numCache>
                <c:formatCode>General</c:formatCode>
                <c:ptCount val="1"/>
                <c:pt idx="0">
                  <c:v>2797028.29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Исполнение</c:v>
                </c:pt>
              </c:strCache>
            </c:strRef>
          </c:tx>
          <c:spPr>
            <a:gradFill rotWithShape="1">
              <a:gsLst>
                <a:gs pos="0">
                  <a:schemeClr val="accent4">
                    <a:tint val="30000"/>
                    <a:satMod val="250000"/>
                  </a:schemeClr>
                </a:gs>
                <a:gs pos="72000">
                  <a:schemeClr val="accent4">
                    <a:tint val="75000"/>
                    <a:satMod val="210000"/>
                  </a:schemeClr>
                </a:gs>
                <a:gs pos="100000">
                  <a:schemeClr val="accent4">
                    <a:tint val="85000"/>
                    <a:satMod val="210000"/>
                  </a:schemeClr>
                </a:gs>
              </a:gsLst>
              <a:lin ang="5400000" scaled="1"/>
            </a:gradFill>
            <a:ln w="10000" cap="flat" cmpd="sng" algn="ctr">
              <a:solidFill>
                <a:schemeClr val="accent4"/>
              </a:solidFill>
              <a:prstDash val="solid"/>
            </a:ln>
            <a:effectLst>
              <a:outerShdw blurRad="76200" dist="50800" dir="5400000" rotWithShape="0">
                <a:srgbClr val="4E3B30">
                  <a:alpha val="60000"/>
                </a:srgbClr>
              </a:outerShdw>
            </a:effectLst>
          </c:spPr>
          <c:dLbls>
            <c:dLbl>
              <c:idx val="0"/>
              <c:layout>
                <c:manualLayout>
                  <c:x val="1.0802469135802571E-2"/>
                  <c:y val="0.13309223939197778"/>
                </c:manualLayout>
              </c:layout>
              <c:showVal val="1"/>
            </c:dLbl>
            <c:showVal val="1"/>
          </c:dLbls>
          <c:cat>
            <c:strRef>
              <c:f>Лист1!$A$2</c:f>
              <c:strCache>
                <c:ptCount val="1"/>
                <c:pt idx="0">
                  <c:v>Исполнение 100 %</c:v>
                </c:pt>
              </c:strCache>
            </c:strRef>
          </c:cat>
          <c:val>
            <c:numRef>
              <c:f>Лист1!$C$2</c:f>
              <c:numCache>
                <c:formatCode>General</c:formatCode>
                <c:ptCount val="1"/>
                <c:pt idx="0">
                  <c:v>2797028.29</c:v>
                </c:pt>
              </c:numCache>
            </c:numRef>
          </c:val>
        </c:ser>
        <c:shape val="cylinder"/>
        <c:axId val="36958208"/>
        <c:axId val="36959744"/>
        <c:axId val="0"/>
      </c:bar3DChart>
      <c:catAx>
        <c:axId val="36958208"/>
        <c:scaling>
          <c:orientation val="minMax"/>
        </c:scaling>
        <c:axPos val="b"/>
        <c:tickLblPos val="nextTo"/>
        <c:crossAx val="36959744"/>
        <c:crosses val="autoZero"/>
        <c:auto val="1"/>
        <c:lblAlgn val="ctr"/>
        <c:lblOffset val="100"/>
      </c:catAx>
      <c:valAx>
        <c:axId val="36959744"/>
        <c:scaling>
          <c:orientation val="minMax"/>
        </c:scaling>
        <c:axPos val="l"/>
        <c:majorGridlines/>
        <c:numFmt formatCode="General" sourceLinked="1"/>
        <c:tickLblPos val="nextTo"/>
        <c:crossAx val="36958208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0.05729</cdr:x>
      <cdr:y>0.90995</cdr:y>
    </cdr:from>
    <cdr:to>
      <cdr:x>0.43056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471462" y="3994167"/>
          <a:ext cx="3071834" cy="39527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2000" dirty="0" smtClean="0"/>
            <a:t>Исполнение свыше 100 %</a:t>
          </a:r>
          <a:endParaRPr lang="ru-RU" sz="2000" dirty="0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0.17882</cdr:x>
      <cdr:y>0.94908</cdr:y>
    </cdr:from>
    <cdr:to>
      <cdr:x>0.50694</cdr:x>
      <cdr:y>1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1471594" y="3994167"/>
          <a:ext cx="2700350" cy="214314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none" rtlCol="0"/>
        <a:lstStyle xmlns:a="http://schemas.openxmlformats.org/drawingml/2006/main"/>
        <a:p xmlns:a="http://schemas.openxmlformats.org/drawingml/2006/main">
          <a:r>
            <a:rPr lang="ru-RU" sz="1800" dirty="0" smtClean="0"/>
            <a:t>Исполнение 90 %</a:t>
          </a:r>
          <a:endParaRPr lang="ru-RU" sz="18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7D3C47-D60A-42DF-9B86-F69304CA3858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A143E42-A1A0-471E-8F8E-584AFF14527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26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48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A143E42-A1A0-471E-8F8E-584AFF145276}" type="slidenum">
              <a:rPr lang="ru-RU" smtClean="0"/>
              <a:pPr/>
              <a:t>53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4AC4DA8-FE57-43F4-A704-1EB32C03B823}" type="datetimeFigureOut">
              <a:rPr lang="ru-RU" smtClean="0"/>
              <a:pPr/>
              <a:t>03.02.2018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85DA463-ED87-4488-A75D-27D1ED78BED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ransition spd="med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2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jpeg"/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0.jpeg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484348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/>
            </a:r>
            <a:br>
              <a:rPr lang="ru-RU" sz="4400" dirty="0" smtClean="0"/>
            </a:br>
            <a:r>
              <a:rPr lang="ru-RU" sz="4800" dirty="0" smtClean="0">
                <a:solidFill>
                  <a:srgbClr val="7030A0"/>
                </a:solidFill>
              </a:rPr>
              <a:t>Отчетный доклад Совета и Исполнительного комитета Эбалаковского сельского поселения Кайбицкого муниципального района Республики Татарстан</a:t>
            </a:r>
            <a:br>
              <a:rPr lang="ru-RU" sz="4800" dirty="0" smtClean="0">
                <a:solidFill>
                  <a:srgbClr val="7030A0"/>
                </a:solidFill>
              </a:rPr>
            </a:br>
            <a:r>
              <a:rPr lang="ru-RU" sz="4800" dirty="0" smtClean="0">
                <a:solidFill>
                  <a:srgbClr val="7030A0"/>
                </a:solidFill>
              </a:rPr>
              <a:t>за 2017 год и </a:t>
            </a:r>
            <a:br>
              <a:rPr lang="ru-RU" sz="4800" dirty="0" smtClean="0">
                <a:solidFill>
                  <a:srgbClr val="7030A0"/>
                </a:solidFill>
              </a:rPr>
            </a:br>
            <a:r>
              <a:rPr lang="ru-RU" sz="4800" dirty="0" smtClean="0">
                <a:solidFill>
                  <a:srgbClr val="7030A0"/>
                </a:solidFill>
              </a:rPr>
              <a:t>   задачи  на 2018 год.	</a:t>
            </a:r>
            <a:endParaRPr lang="ru-RU" sz="4800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0075623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Госпошлина за нотариальные действия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357290" y="6286520"/>
            <a:ext cx="26432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Исполнение 60 %</a:t>
            </a:r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714357"/>
            <a:ext cx="7786742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</a:t>
            </a:r>
            <a:endParaRPr lang="ru-RU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Солнечная Берлибаш щебень 2014.jpg"/>
          <p:cNvPicPr>
            <a:picLocks noGrp="1" noChangeAspect="1"/>
          </p:cNvPicPr>
          <p:nvPr>
            <p:ph idx="1"/>
          </p:nvPr>
        </p:nvPicPr>
        <p:blipFill>
          <a:blip r:embed="rId2"/>
          <a:srcRect r="-3793"/>
          <a:stretch>
            <a:fillRect/>
          </a:stretch>
        </p:blipFill>
        <p:spPr>
          <a:xfrm>
            <a:off x="0" y="1571612"/>
            <a:ext cx="4357686" cy="5286388"/>
          </a:xfrm>
        </p:spPr>
      </p:pic>
      <p:pic>
        <p:nvPicPr>
          <p:cNvPr id="7" name="Рисунок 6" descr="IMG_20150730_101712.jpg"/>
          <p:cNvPicPr>
            <a:picLocks noChangeAspect="1"/>
          </p:cNvPicPr>
          <p:nvPr/>
        </p:nvPicPr>
        <p:blipFill>
          <a:blip r:embed="rId3" cstate="print"/>
          <a:srcRect l="18751" t="-1389" r="10416"/>
          <a:stretch>
            <a:fillRect/>
          </a:stretch>
        </p:blipFill>
        <p:spPr>
          <a:xfrm>
            <a:off x="4286248" y="1500174"/>
            <a:ext cx="4857752" cy="535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6506279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824-WA0007.jpg"/>
          <p:cNvPicPr>
            <a:picLocks noGrp="1" noChangeAspect="1"/>
          </p:cNvPicPr>
          <p:nvPr>
            <p:ph idx="1"/>
          </p:nvPr>
        </p:nvPicPr>
        <p:blipFill>
          <a:blip r:embed="rId2"/>
          <a:srcRect l="21875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 spd="med"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142852"/>
            <a:ext cx="6512604" cy="1071570"/>
          </a:xfrm>
        </p:spPr>
        <p:txBody>
          <a:bodyPr>
            <a:normAutofit/>
          </a:bodyPr>
          <a:lstStyle/>
          <a:p>
            <a:r>
              <a:rPr lang="ru-RU" sz="3200" b="1" dirty="0"/>
              <a:t>ОБРАЩЕНИЯ ГРАЖДАН И РАБОТА СП</a:t>
            </a:r>
            <a:endParaRPr lang="ru-RU" sz="3200" dirty="0"/>
          </a:p>
        </p:txBody>
      </p:sp>
      <p:pic>
        <p:nvPicPr>
          <p:cNvPr id="6" name="Содержимое 5" descr="20170222_09401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714348" y="1643050"/>
            <a:ext cx="7901070" cy="4752988"/>
          </a:xfrm>
        </p:spPr>
      </p:pic>
    </p:spTree>
    <p:extLst>
      <p:ext uri="{BB962C8B-B14F-4D97-AF65-F5344CB8AC3E}">
        <p14:creationId xmlns:p14="http://schemas.microsoft.com/office/powerpoint/2010/main" xmlns="" val="77027778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51201_151833.jpg"/>
          <p:cNvPicPr>
            <a:picLocks noGrp="1" noChangeAspect="1"/>
          </p:cNvPicPr>
          <p:nvPr>
            <p:ph idx="1"/>
          </p:nvPr>
        </p:nvPicPr>
        <p:blipFill>
          <a:blip r:embed="rId2"/>
          <a:srcRect l="12937" r="8795"/>
          <a:stretch>
            <a:fillRect/>
          </a:stretch>
        </p:blipFill>
        <p:spPr>
          <a:xfrm>
            <a:off x="0" y="0"/>
            <a:ext cx="9144000" cy="7028008"/>
          </a:xfrm>
        </p:spPr>
      </p:pic>
    </p:spTree>
  </p:cSld>
  <p:clrMapOvr>
    <a:masterClrMapping/>
  </p:clrMapOvr>
  <p:transition spd="med"/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250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785818"/>
          </a:xfrm>
        </p:spPr>
        <p:txBody>
          <a:bodyPr>
            <a:noAutofit/>
          </a:bodyPr>
          <a:lstStyle/>
          <a:p>
            <a:pPr algn="ctr"/>
            <a:r>
              <a:rPr lang="ru-RU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Мероприятия</a:t>
            </a:r>
            <a:endParaRPr lang="ru-RU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2xSy_pDtFQ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4282" y="1071522"/>
            <a:ext cx="8675480" cy="578647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137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1979" cy="6858000"/>
          </a:xfrm>
        </p:spPr>
      </p:pic>
    </p:spTree>
  </p:cSld>
  <p:clrMapOvr>
    <a:masterClrMapping/>
  </p:clrMapOvr>
  <p:transition spd="med"/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4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84" y="0"/>
            <a:ext cx="9853596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02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0281979" cy="6858000"/>
          </a:xfrm>
        </p:spPr>
      </p:pic>
    </p:spTree>
  </p:cSld>
  <p:clrMapOvr>
    <a:masterClrMapping/>
  </p:clrMapOvr>
  <p:transition spd="med"/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508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42974" y="0"/>
            <a:ext cx="10281979" cy="6858000"/>
          </a:xfrm>
        </p:spPr>
      </p:pic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103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 от оказания платных услуг</a:t>
            </a:r>
            <a:endParaRPr lang="ru-RU" sz="44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49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84" y="0"/>
            <a:ext cx="1028198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c86d3877-c10f-4ffc-9589-34767d7f78b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71604" y="0"/>
            <a:ext cx="5430539" cy="724826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19-WA00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орза Бэрлебаш Ифтар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фтар мал кайбицы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</p:spTree>
  </p:cSld>
  <p:clrMapOvr>
    <a:masterClrMapping/>
  </p:clrMapOvr>
  <p:transition spd="med"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Ифтар Эбалаково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912_11304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08-WA00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85784" y="0"/>
            <a:ext cx="9429784" cy="7072338"/>
          </a:xfrm>
        </p:spPr>
      </p:pic>
    </p:spTree>
  </p:cSld>
  <p:clrMapOvr>
    <a:masterClrMapping/>
  </p:clrMapOvr>
  <p:transition spd="med"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1002_11102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67836" cy="6858000"/>
          </a:xfrm>
        </p:spPr>
      </p:pic>
    </p:spTree>
  </p:cSld>
  <p:clrMapOvr>
    <a:masterClrMapping/>
  </p:clrMapOvr>
  <p:transition spd="med"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170225_132136.jpg"/>
          <p:cNvPicPr>
            <a:picLocks noGrp="1" noChangeAspect="1"/>
          </p:cNvPicPr>
          <p:nvPr>
            <p:ph idx="1"/>
          </p:nvPr>
        </p:nvPicPr>
        <p:blipFill>
          <a:blip r:embed="rId2"/>
          <a:srcRect r="17420"/>
          <a:stretch>
            <a:fillRect/>
          </a:stretch>
        </p:blipFill>
        <p:spPr>
          <a:xfrm>
            <a:off x="0" y="0"/>
            <a:ext cx="9144001" cy="6858000"/>
          </a:xfrm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Штрафы</a:t>
            </a:r>
            <a:r>
              <a:rPr lang="ru-RU" dirty="0" smtClean="0"/>
              <a:t> </a:t>
            </a: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571613"/>
          <a:ext cx="8229600" cy="47529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225_13160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4214810" cy="7005015"/>
          </a:xfrm>
        </p:spPr>
      </p:pic>
      <p:pic>
        <p:nvPicPr>
          <p:cNvPr id="5" name="Рисунок 4" descr="20170225_14110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14810" y="0"/>
            <a:ext cx="492919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91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14187" t="19405" r="24687"/>
          <a:stretch>
            <a:fillRect/>
          </a:stretch>
        </p:blipFill>
        <p:spPr>
          <a:xfrm>
            <a:off x="1714480" y="428604"/>
            <a:ext cx="6143668" cy="6075364"/>
          </a:xfrm>
        </p:spPr>
      </p:pic>
    </p:spTree>
  </p:cSld>
  <p:clrMapOvr>
    <a:masterClrMapping/>
  </p:clrMapOvr>
  <p:transition spd="med"/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1223-WA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0"/>
            <a:ext cx="6024588" cy="3385818"/>
          </a:xfrm>
        </p:spPr>
      </p:pic>
      <p:pic>
        <p:nvPicPr>
          <p:cNvPr id="5" name="Рисунок 4" descr="IMG-20171223-WA0013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272" y="3214686"/>
            <a:ext cx="5016728" cy="3429000"/>
          </a:xfrm>
          <a:prstGeom prst="rect">
            <a:avLst/>
          </a:prstGeom>
        </p:spPr>
      </p:pic>
      <p:pic>
        <p:nvPicPr>
          <p:cNvPr id="6" name="Рисунок 5" descr="IMG-20171223-WA0018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214686"/>
            <a:ext cx="4762500" cy="3429024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 spd="med"/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1226-WA003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285728"/>
            <a:ext cx="9144000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Планируется в 2018 году по республиканским программам: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r>
              <a:rPr lang="ru-RU" dirty="0" smtClean="0"/>
              <a:t> 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 программе приведения дорожно-уличной сети в нормативное состояние запланировано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-укладка ЩПС400 м.вс. Берлибаш  ул.Центральная на сумму 1104,0 тыс. руб.,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укладка асфальта 200 м.вс. Берлибаш  ул.Ягодная  на сумму _____ тыс. руб.,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2.  Организовано провести комплекс мероприятий по достойной встрече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73ой –годовщины Победы в Великой Отечественной войне.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3.  Проводить  эффективно работу, совместно с органами прокуратуры и полиции по пресечению продажи спиртосодержащей продукции ( самогонщики).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4.  Вести работу по благоустройству дорог после реконструкции и ремонта.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5.  Реализовать в полном объеме Республиканские программы, намеченные на 2018 год.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Спасибо  за внимание!</a:t>
            </a:r>
            <a:endParaRPr lang="ru-RU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-1285908"/>
            <a:ext cx="8229600" cy="4389120"/>
          </a:xfrm>
        </p:spPr>
        <p:txBody>
          <a:bodyPr/>
          <a:lstStyle/>
          <a:p>
            <a:pPr algn="ctr"/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 самообложения граждан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571472" y="1500174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Безвозмездные поступления</a:t>
            </a:r>
            <a:endParaRPr lang="ru-RU" sz="4000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65321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Доходы</a:t>
            </a:r>
            <a:endParaRPr lang="ru-RU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625" y="1857375"/>
          <a:ext cx="8229600" cy="43894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Расходы</a:t>
            </a:r>
            <a:endParaRPr lang="ru-RU" sz="40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186766" cy="442279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214422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Бюджет на 2018 год</a:t>
            </a:r>
            <a:r>
              <a:rPr lang="ru-RU" sz="4800" dirty="0" smtClean="0">
                <a:solidFill>
                  <a:srgbClr val="7030A0"/>
                </a:solidFill>
              </a:rPr>
              <a:t/>
            </a:r>
            <a:br>
              <a:rPr lang="ru-RU" sz="4800" dirty="0" smtClean="0">
                <a:solidFill>
                  <a:srgbClr val="7030A0"/>
                </a:solidFill>
              </a:rPr>
            </a:br>
            <a:endParaRPr lang="ru-RU" sz="4800" dirty="0">
              <a:solidFill>
                <a:srgbClr val="7030A0"/>
              </a:solidFill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285852" y="1622298"/>
          <a:ext cx="6929485" cy="4825092"/>
        </p:xfrm>
        <a:graphic>
          <a:graphicData uri="http://schemas.openxmlformats.org/drawingml/2006/table">
            <a:tbl>
              <a:tblPr/>
              <a:tblGrid>
                <a:gridCol w="3895963"/>
                <a:gridCol w="3033522"/>
              </a:tblGrid>
              <a:tr h="448068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  <a:tabLst>
                          <a:tab pos="619125" algn="l"/>
                        </a:tabLs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	</a:t>
                      </a: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  План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Земельный налог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270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 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Имущественный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Подоходный   налог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51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Аренда имущества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Штрафы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7448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Госпошлина за совершение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  <a:p>
                      <a:pPr algn="just" eaLnBrk="0" fontAlgn="base" hangingPunct="0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нотариальных действий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2000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 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Безвозмездные поступления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1 058 300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Доходы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1 429 500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48068"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Расходы </a:t>
                      </a:r>
                      <a:endParaRPr lang="ru-RU" sz="20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base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 </a:t>
                      </a:r>
                      <a:r>
                        <a:rPr lang="ru-RU" sz="2000" b="1" kern="12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429 </a:t>
                      </a:r>
                      <a:r>
                        <a:rPr lang="ru-RU" sz="2000" b="1" kern="1200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500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8073251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main13894718_7deafaebf0326415f7c30f0a31aad76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1176"/>
          </a:xfrm>
        </p:spPr>
      </p:pic>
    </p:spTree>
  </p:cSld>
  <p:clrMapOvr>
    <a:masterClrMapping/>
  </p:clrMapOvr>
  <p:transition spd="med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0" y="2"/>
          <a:ext cx="9143999" cy="6814552"/>
        </p:xfrm>
        <a:graphic>
          <a:graphicData uri="http://schemas.openxmlformats.org/drawingml/2006/table">
            <a:tbl>
              <a:tblPr/>
              <a:tblGrid>
                <a:gridCol w="4724418"/>
                <a:gridCol w="1600206"/>
                <a:gridCol w="1447805"/>
                <a:gridCol w="1371570"/>
              </a:tblGrid>
              <a:tr h="44726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Фамилия имя отчество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Земельный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Налог на имущество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Транспортный налог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859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ПИСАРЕВА АНАСТАСИЯ ИВАНОВНА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3614,34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927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МАЛИБОРСКАЯ ТАТЬЯНА ФЕДОРОВНА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2823,87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2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ПОРТНОВА АННА АНДРЕЕВНА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2373,66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КАПРАЛОВА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ПЕЛАГЕЯ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ТЕРЕНТЬЕВНА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2297,92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ШИМШИНА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ЕВДОКИЯ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ЗАХАРОВНА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2223,18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86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АЛЕКСЕЕВА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НИНА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АЛЕКСАНДРОВНА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1680,22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УЛЯШКИН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ВАЛЕРИЙ ИВАНОВИЧ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1607,13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6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САЛАВАТОВА </a:t>
                      </a: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ФАГИМА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СИБГАТОВНА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1590,67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17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ЛЕВАШОВА </a:t>
                      </a: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АННА ВАСИЛЬЕВНА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1422,75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03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УГОЛЬЦОВА АНАСТАСИЯ ВАСИЛЬЕВНА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1364,67</a:t>
                      </a: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22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ВАХРОМОВ ИВАН ИГНАТЬЕВИЧ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1229,96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08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ФАХРЕЕВА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ГУЛЬФИЯ МИНГАРИФОВНА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1155,28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062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АЛЕКСЕЕВА НИНА АЛЕКСАНДРОВНА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1984,6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АДИЯТУЛЛИН РАСИХ ГАЗИЗУЛЛОВИЧ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1683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МАЛИБОРСКАЯ ТАТЬЯНА ФЕДОРОВНА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940,73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ДАВЛЕТШИНА АЙСЫЛУ КАДЫРОВНА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793,41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ГАЛЕЕВ РАИЛЬ МАСХУДОВИЧ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20147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МУГАЛЛИМОВА АЛЬБИНА МУЗИПОВНА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10149,67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ХАМАТОВ ИЛЬШАТ КИЯМОВИЧ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7598,17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САЛАВАТОВ ДИЛЮС МУНИРОВИЧ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3030,5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57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МУСАЕВ ИБРАГИМ АКРАМЖАНОВИЧ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1897,5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363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КУРМАЕВ</a:t>
                      </a:r>
                      <a:r>
                        <a:rPr lang="ru-RU" sz="1400" baseline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 РУСТЕМ ТАУФИКОВИЧ</a:t>
                      </a: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1871,33</a:t>
                      </a:r>
                      <a:endParaRPr lang="ru-RU" sz="1400" dirty="0">
                        <a:latin typeface="Times New Roman"/>
                        <a:ea typeface="Times New Roman"/>
                      </a:endParaRPr>
                    </a:p>
                  </a:txBody>
                  <a:tcPr marL="47625" marR="4762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Основные направления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643050"/>
            <a:ext cx="8329642" cy="4681550"/>
          </a:xfrm>
        </p:spPr>
        <p:txBody>
          <a:bodyPr>
            <a:normAutofit/>
          </a:bodyPr>
          <a:lstStyle/>
          <a:p>
            <a:r>
              <a:rPr lang="ru-RU" dirty="0" smtClean="0"/>
              <a:t>Исполнение бюджета;</a:t>
            </a:r>
          </a:p>
          <a:p>
            <a:r>
              <a:rPr lang="ru-RU" dirty="0" smtClean="0"/>
              <a:t>Содержание социально-культурной сферы, водоснабжения;</a:t>
            </a:r>
          </a:p>
          <a:p>
            <a:r>
              <a:rPr lang="ru-RU" dirty="0" smtClean="0"/>
              <a:t>Благоустройство территории населенных пунктов, улиц, дорог;</a:t>
            </a:r>
          </a:p>
          <a:p>
            <a:r>
              <a:rPr lang="ru-RU" dirty="0" smtClean="0"/>
              <a:t>Работа по предупреждению ЧС;</a:t>
            </a:r>
          </a:p>
          <a:p>
            <a:r>
              <a:rPr lang="ru-RU" dirty="0" smtClean="0"/>
              <a:t>Развитие местного самоуправления;</a:t>
            </a:r>
          </a:p>
          <a:p>
            <a:r>
              <a:rPr lang="ru-RU" dirty="0" smtClean="0"/>
              <a:t>Взаимодействие с предприятиями и организациями всех форм собственности;</a:t>
            </a:r>
          </a:p>
          <a:p>
            <a:r>
              <a:rPr lang="ru-RU" dirty="0" smtClean="0"/>
              <a:t>Решение других вопросов местного значения;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0160601_133336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80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Сельское хозяйство </a:t>
            </a:r>
            <a:endParaRPr lang="ru-RU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8" name="Содержимое 17" descr="e0efcebc153e36a48dcdee2b7453e09f_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42910" y="1357298"/>
            <a:ext cx="7963580" cy="4857784"/>
          </a:xfrm>
        </p:spPr>
      </p:pic>
    </p:spTree>
    <p:extLst>
      <p:ext uri="{BB962C8B-B14F-4D97-AF65-F5344CB8AC3E}">
        <p14:creationId xmlns:p14="http://schemas.microsoft.com/office/powerpoint/2010/main" xmlns="" val="2384591155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WhatsApp Image 2018-02-02 at 14.07.21.jpe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0856"/>
          </a:xfrm>
        </p:spPr>
      </p:pic>
    </p:spTree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Выделенные субсидии ЛПХ </a:t>
            </a:r>
            <a:b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в 2017 году </a:t>
            </a:r>
            <a:endParaRPr lang="ru-RU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75 дворов на 111 головы коров - 333 000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11 дворов на 23 головы коз – 23 000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 граждан на покупку нетелей – 90 000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 гражданина на покупку молодняка птицы-  17810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12 граждан на содержание кобыл – 48 000 рублей;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68 дворов за ветеринарные мероприятия – 26 700 рублей;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0042"/>
            <a:ext cx="8229600" cy="1357322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Получение кредитов по программе ЛПХ</a:t>
            </a:r>
            <a:endParaRPr lang="ru-RU" sz="4000" dirty="0">
              <a:solidFill>
                <a:schemeClr val="accent3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68244444"/>
              </p:ext>
            </p:extLst>
          </p:nvPr>
        </p:nvGraphicFramePr>
        <p:xfrm>
          <a:off x="285720" y="1928802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2590737406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571480"/>
          <a:ext cx="9143999" cy="5429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5622"/>
                <a:gridCol w="770281"/>
                <a:gridCol w="743414"/>
                <a:gridCol w="743414"/>
                <a:gridCol w="817756"/>
                <a:gridCol w="743414"/>
                <a:gridCol w="743414"/>
                <a:gridCol w="791964"/>
                <a:gridCol w="866033"/>
                <a:gridCol w="787303"/>
                <a:gridCol w="751384"/>
              </a:tblGrid>
              <a:tr h="69940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Наименование села</a:t>
                      </a: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Коровы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Овцы, козы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Лошади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Всех пород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Птицы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err="1" smtClean="0">
                          <a:latin typeface="Times New Roman"/>
                          <a:ea typeface="Times New Roman"/>
                        </a:rPr>
                        <a:t>Пчело</a:t>
                      </a:r>
                      <a:endParaRPr lang="ru-RU" sz="2000" dirty="0" smtClean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latin typeface="Times New Roman"/>
                          <a:ea typeface="Times New Roman"/>
                        </a:rPr>
                        <a:t>семьи</a:t>
                      </a:r>
                      <a:endParaRPr lang="ru-RU" sz="20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994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2016</a:t>
                      </a:r>
                      <a:endParaRPr lang="ru-RU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67707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Эбалаково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363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410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718582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94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522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572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>
                          <a:latin typeface="Times New Roman"/>
                          <a:ea typeface="Times New Roman"/>
                        </a:rPr>
                        <a:t>Мурза Берлибаш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279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324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90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/>
                          <a:ea typeface="Times New Roman"/>
                        </a:rPr>
                        <a:t>Малые Кайбицы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41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149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154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781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829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lang="ru-RU" sz="2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87826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/>
                          <a:ea typeface="Times New Roman"/>
                        </a:rPr>
                        <a:t>ИТОГО</a:t>
                      </a:r>
                      <a:endParaRPr lang="ru-RU" sz="2000" b="1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100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290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295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23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1945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2136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182</a:t>
                      </a:r>
                      <a:endParaRPr lang="ru-RU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151</a:t>
                      </a:r>
                      <a:endParaRPr lang="ru-RU" sz="20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3080d478-59b7-4cae-8dce-23e8ae105d2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642974" y="0"/>
            <a:ext cx="10555692" cy="6858000"/>
          </a:xfrm>
        </p:spPr>
      </p:pic>
      <p:sp>
        <p:nvSpPr>
          <p:cNvPr id="7" name="TextBox 6"/>
          <p:cNvSpPr txBox="1"/>
          <p:nvPr/>
        </p:nvSpPr>
        <p:spPr>
          <a:xfrm>
            <a:off x="0" y="5786454"/>
            <a:ext cx="935834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>
                <a:solidFill>
                  <a:srgbClr val="00B0F0"/>
                </a:solidFill>
              </a:rPr>
              <a:t>ЛПХ Абдуллина Гульнара Закирзяновна</a:t>
            </a:r>
            <a:endParaRPr lang="ru-RU" sz="36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010400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4" name="Содержимое 3" descr="Фото558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4214810" y="5143512"/>
            <a:ext cx="38245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>
                <a:solidFill>
                  <a:srgbClr val="00B0F0"/>
                </a:solidFill>
              </a:rPr>
              <a:t>Выпас коров  село Берлибаш</a:t>
            </a:r>
            <a:endParaRPr lang="ru-RU" sz="4000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программа лп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214337"/>
            <a:ext cx="9144000" cy="757242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 l="5142" t="1483" r="6058"/>
          <a:stretch>
            <a:fillRect/>
          </a:stretch>
        </p:blipFill>
        <p:spPr bwMode="auto">
          <a:xfrm>
            <a:off x="-357222" y="0"/>
            <a:ext cx="9959236" cy="6715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can1000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728665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5d1c3afcba7a28b01f417d11cd0d0a7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35658" cy="6858000"/>
          </a:xfrm>
        </p:spPr>
      </p:pic>
      <p:sp>
        <p:nvSpPr>
          <p:cNvPr id="5" name="TextBox 4"/>
          <p:cNvSpPr txBox="1"/>
          <p:nvPr/>
        </p:nvSpPr>
        <p:spPr>
          <a:xfrm>
            <a:off x="214282" y="142852"/>
            <a:ext cx="4366836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>
                <a:solidFill>
                  <a:srgbClr val="002060"/>
                </a:solidFill>
              </a:rPr>
              <a:t>Сбор молока у населения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осуществляет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Рафаэль Щукин</a:t>
            </a:r>
            <a:endParaRPr lang="ru-RU" sz="28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J6T_jlT5J1s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867524"/>
          </a:xfrm>
          <a:effectLst>
            <a:reflection blurRad="6350" stA="50000" endA="300" endPos="90000" dir="5400000" sy="-100000" algn="bl" rotWithShape="0"/>
          </a:effectLst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Ярмарка 2017 </a:t>
            </a:r>
            <a:endParaRPr lang="ru-RU" b="1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7fa90115-2735-42f9-8541-9b9b3ccc7f0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857232"/>
            <a:ext cx="7498292" cy="562371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171021_05464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428660" y="0"/>
            <a:ext cx="10925335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20171021_0546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785850" y="0"/>
            <a:ext cx="10687827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500042"/>
            <a:ext cx="7358114" cy="857256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</a:rPr>
              <a:t>ЗАНЯТОСТЬ НАСЕЛЕНИЯ</a:t>
            </a:r>
            <a:endParaRPr lang="ru-RU" dirty="0">
              <a:solidFill>
                <a:srgbClr val="002060"/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2" y="1571611"/>
          <a:ext cx="7286676" cy="5011437"/>
        </p:xfrm>
        <a:graphic>
          <a:graphicData uri="http://schemas.openxmlformats.org/drawingml/2006/table">
            <a:tbl>
              <a:tblPr/>
              <a:tblGrid>
                <a:gridCol w="4169688"/>
                <a:gridCol w="3116988"/>
              </a:tblGrid>
              <a:tr h="75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Бюджетные организации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154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Сельское хозяйство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55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Не работающие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24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Студенты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36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50269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Школьники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97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500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latin typeface="Times New Roman"/>
                          <a:ea typeface="Times New Roman"/>
                          <a:cs typeface="Times New Roman"/>
                        </a:rPr>
                        <a:t>Дети дошкольного возраста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latin typeface="Times New Roman"/>
                          <a:ea typeface="Times New Roman"/>
                          <a:cs typeface="Times New Roman"/>
                        </a:rPr>
                        <a:t>73</a:t>
                      </a:r>
                      <a:endParaRPr lang="ru-RU" sz="32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202112639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0"/>
            <a:ext cx="6631540" cy="857256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l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atin typeface="Comic Sans MS" pitchFamily="66" charset="0"/>
              </a:rPr>
              <a:t>Водоснабжение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" name="Рисунок 2" descr="IMG_20170704_164258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857251"/>
            <a:ext cx="4572000" cy="6000749"/>
          </a:xfrm>
          <a:prstGeom prst="rect">
            <a:avLst/>
          </a:prstGeom>
        </p:spPr>
      </p:pic>
      <p:pic>
        <p:nvPicPr>
          <p:cNvPr id="5" name="Рисунок 4" descr="мурза Башня ограждение 2016.JPG"/>
          <p:cNvPicPr>
            <a:picLocks noChangeAspect="1"/>
          </p:cNvPicPr>
          <p:nvPr/>
        </p:nvPicPr>
        <p:blipFill>
          <a:blip r:embed="rId3" cstate="print"/>
          <a:srcRect t="8333" r="50000" b="6250"/>
          <a:stretch>
            <a:fillRect/>
          </a:stretch>
        </p:blipFill>
        <p:spPr>
          <a:xfrm>
            <a:off x="4572000" y="857232"/>
            <a:ext cx="4572000" cy="6000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6268023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" name="Содержимое 8" descr="IMG_20170907_17223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00166" y="0"/>
            <a:ext cx="5429256" cy="723900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IMG_20170828_153154 (2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229600" cy="100013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36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b="1" dirty="0" smtClean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Поставленные задачи на 2017 год</a:t>
            </a:r>
            <a:endParaRPr lang="ru-RU" sz="40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214422"/>
            <a:ext cx="8715436" cy="5357850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/>
              <a:t>Проектирование сетей водоснабжения с. Малые Кайбицы </a:t>
            </a:r>
          </a:p>
          <a:p>
            <a:pPr lvl="0"/>
            <a:r>
              <a:rPr lang="ru-RU" dirty="0" smtClean="0"/>
              <a:t>Строительство сетей водоснабжения  в с. Малые Кайбицы</a:t>
            </a:r>
          </a:p>
          <a:p>
            <a:pPr lvl="0"/>
            <a:r>
              <a:rPr lang="ru-RU" dirty="0" smtClean="0"/>
              <a:t>Замена светильников уличного освещения в с. Берлибаш</a:t>
            </a:r>
          </a:p>
          <a:p>
            <a:endParaRPr lang="ru-RU" dirty="0" smtClean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45719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785786" y="1500174"/>
          <a:ext cx="7358114" cy="4393204"/>
        </p:xfrm>
        <a:graphic>
          <a:graphicData uri="http://schemas.openxmlformats.org/drawingml/2006/table">
            <a:tbl>
              <a:tblPr/>
              <a:tblGrid>
                <a:gridCol w="4929936"/>
                <a:gridCol w="2428178"/>
              </a:tblGrid>
              <a:tr h="127939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Зарплата за </a:t>
                      </a:r>
                      <a:r>
                        <a:rPr lang="ru-RU" sz="3200" dirty="0" err="1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закачкуводы</a:t>
                      </a: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  операторам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77496,00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Электроэнергия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274439,00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13121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Декларация по водному налогу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1417,00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7541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Times New Roman"/>
                          <a:ea typeface="Times New Roman"/>
                        </a:rPr>
                        <a:t>Всего: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</a:rPr>
                        <a:t>353352,0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3200" dirty="0" smtClean="0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Arial"/>
                          <a:ea typeface="Times New Roman"/>
                        </a:rPr>
                        <a:t>0</a:t>
                      </a:r>
                      <a:endParaRPr lang="ru-RU" sz="3200" dirty="0">
                        <a:solidFill>
                          <a:schemeClr val="accent1">
                            <a:lumMod val="75000"/>
                          </a:schemeClr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000108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Электроснабжение</a:t>
            </a:r>
            <a:endParaRPr lang="ru-RU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" name="Рисунок 3" descr="IMG-20170824-WA0005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14422"/>
            <a:ext cx="7143768" cy="5357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268646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Rectangle 1"/>
          <p:cNvSpPr>
            <a:spLocks noChangeArrowheads="1"/>
          </p:cNvSpPr>
          <p:nvPr/>
        </p:nvSpPr>
        <p:spPr bwMode="auto">
          <a:xfrm>
            <a:off x="0" y="0"/>
            <a:ext cx="96051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</a:t>
            </a:r>
            <a:endParaRPr kumimoji="0" lang="ru-RU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0" y="4"/>
          <a:ext cx="9144001" cy="6867656"/>
        </p:xfrm>
        <a:graphic>
          <a:graphicData uri="http://schemas.openxmlformats.org/drawingml/2006/table">
            <a:tbl>
              <a:tblPr/>
              <a:tblGrid>
                <a:gridCol w="3191581"/>
                <a:gridCol w="2666303"/>
                <a:gridCol w="3286117"/>
              </a:tblGrid>
              <a:tr h="451219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800" b="1" i="1" kern="1200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</a:rPr>
                        <a:t>Уличное освещение  </a:t>
                      </a:r>
                      <a:endParaRPr lang="ru-RU" sz="2800" dirty="0">
                        <a:solidFill>
                          <a:srgbClr val="002060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51219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</a:pPr>
                      <a:endParaRPr lang="ru-RU" sz="2400">
                        <a:latin typeface="Calibri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2016</a:t>
                      </a: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>
                          <a:latin typeface="Times New Roman" pitchFamily="18" charset="0"/>
                          <a:cs typeface="Times New Roman" pitchFamily="18" charset="0"/>
                        </a:rPr>
                        <a:t>2017</a:t>
                      </a:r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3271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Январь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</a:rPr>
                        <a:t>4881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Февраль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4450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Март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3711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Апрель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3127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Май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2171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Июнь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1945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Июль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1745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Август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1557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Сентябрь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2780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8874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Октябрь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3131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Ноябрь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3829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Декабрь</a:t>
                      </a:r>
                      <a:r>
                        <a:rPr lang="ru-RU" sz="2400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dirty="0">
                          <a:latin typeface="Times New Roman"/>
                          <a:ea typeface="Times New Roman"/>
                        </a:rPr>
                        <a:t>3023</a:t>
                      </a:r>
                      <a:endParaRPr lang="ru-RU" sz="24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219"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Всего:</a:t>
                      </a:r>
                      <a:r>
                        <a:rPr lang="ru-RU" sz="2400" u="sng" kern="1200">
                          <a:solidFill>
                            <a:srgbClr val="0070C0"/>
                          </a:solidFill>
                          <a:latin typeface="Times New Roman"/>
                          <a:ea typeface="Times New Roman"/>
                        </a:rPr>
                        <a:t> </a:t>
                      </a:r>
                      <a:endParaRPr lang="ru-RU" sz="2400"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1" u="sng" dirty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36 350 </a:t>
                      </a:r>
                      <a:r>
                        <a:rPr lang="ru-RU" sz="2400" b="1" u="sng" dirty="0" err="1" smtClean="0">
                          <a:solidFill>
                            <a:schemeClr val="tx1"/>
                          </a:solidFill>
                          <a:latin typeface="Times New Roman"/>
                          <a:ea typeface="Times New Roman"/>
                        </a:rPr>
                        <a:t>Квт</a:t>
                      </a:r>
                      <a:endParaRPr lang="ru-RU" sz="2400" dirty="0">
                        <a:solidFill>
                          <a:schemeClr val="tx1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sz="2400" b="1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9525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8586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50000" t="50000" r="50000" b="50000"/>
            </a:path>
            <a:tileRect/>
          </a:gradFill>
        </p:spPr>
        <p:txBody>
          <a:bodyPr>
            <a:normAutofit/>
          </a:bodyPr>
          <a:lstStyle/>
          <a:p>
            <a:pPr algn="ctr"/>
            <a:r>
              <a:rPr lang="ru-RU" sz="7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Референдум</a:t>
            </a:r>
            <a:endParaRPr lang="ru-RU" sz="7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357156" y="1935162"/>
          <a:ext cx="8572564" cy="28511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3141"/>
                <a:gridCol w="2143141"/>
                <a:gridCol w="2143141"/>
                <a:gridCol w="2143141"/>
              </a:tblGrid>
              <a:tr h="1906795">
                <a:tc>
                  <a:txBody>
                    <a:bodyPr/>
                    <a:lstStyle/>
                    <a:p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Собрано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самообложения граждан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Средства бюджета Республики Татарстан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i="1" dirty="0">
                          <a:latin typeface="Times New Roman" pitchFamily="18" charset="0"/>
                          <a:ea typeface="Times New Roman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8580" marR="68580" marT="0" marB="0"/>
                </a:tc>
              </a:tr>
              <a:tr h="944365">
                <a:tc>
                  <a:txBody>
                    <a:bodyPr/>
                    <a:lstStyle/>
                    <a:p>
                      <a:r>
                        <a:rPr lang="ru-RU" sz="3200" dirty="0" smtClean="0"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  <a:endParaRPr lang="ru-RU" sz="32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363 000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1 458 000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1 822 500</a:t>
                      </a:r>
                      <a:endParaRPr lang="ru-RU" sz="3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643446"/>
            <a:ext cx="8229600" cy="1071570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Устройство щебеночного покрытия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по ул. Озерная в селе Малые Кайбицы</a:t>
            </a:r>
            <a:b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8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 общую сумму 650 000 р. </a:t>
            </a:r>
            <a:endParaRPr lang="ru-RU" sz="28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000232" y="6072206"/>
            <a:ext cx="646183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Подрядчик: Хикматуллин Рустам Талгатович </a:t>
            </a:r>
            <a:endParaRPr lang="ru-RU" sz="2400" dirty="0"/>
          </a:p>
        </p:txBody>
      </p:sp>
      <p:pic>
        <p:nvPicPr>
          <p:cNvPr id="12" name="Содержимое 11" descr="IMG-20170824-WA0015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4786314" cy="4429132"/>
          </a:xfrm>
        </p:spPr>
      </p:pic>
      <p:pic>
        <p:nvPicPr>
          <p:cNvPr id="13" name="Рисунок 12" descr="IMG-20170824-WA0007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0" y="0"/>
            <a:ext cx="4572000" cy="442913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786322"/>
            <a:ext cx="8229600" cy="114300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600" dirty="0" smtClean="0"/>
              <a:t>Строительство пешеходного моста в села Малые Кайбицы на общую сумму 150 000 р.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5429264"/>
            <a:ext cx="8229600" cy="428628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endParaRPr lang="ru-RU" sz="6000" dirty="0" smtClean="0"/>
          </a:p>
          <a:p>
            <a:pPr algn="r">
              <a:buNone/>
            </a:pPr>
            <a:r>
              <a:rPr lang="ru-RU" sz="8000" dirty="0" smtClean="0"/>
              <a:t>Подрядчик: КФХ Зиннуров </a:t>
            </a:r>
            <a:r>
              <a:rPr lang="ru-RU" sz="8000" dirty="0" err="1" smtClean="0"/>
              <a:t>Фарид</a:t>
            </a:r>
            <a:r>
              <a:rPr lang="ru-RU" sz="8000" dirty="0" smtClean="0"/>
              <a:t> Рашитович</a:t>
            </a:r>
            <a:endParaRPr lang="ru-RU" sz="8000" dirty="0"/>
          </a:p>
        </p:txBody>
      </p:sp>
      <p:pic>
        <p:nvPicPr>
          <p:cNvPr id="7" name="Рисунок 6" descr="IMG-20170619-WA0003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4929198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4572008"/>
            <a:ext cx="8229600" cy="1143000"/>
          </a:xfrm>
        </p:spPr>
        <p:txBody>
          <a:bodyPr>
            <a:normAutofit/>
          </a:bodyPr>
          <a:lstStyle/>
          <a:p>
            <a:pPr algn="ctr"/>
            <a:r>
              <a:rPr lang="ru-RU" sz="2000" dirty="0" smtClean="0"/>
              <a:t>Ремонт уличного освещения</a:t>
            </a:r>
            <a:br>
              <a:rPr lang="ru-RU" sz="2000" dirty="0" smtClean="0"/>
            </a:br>
            <a:r>
              <a:rPr lang="ru-RU" sz="2000" dirty="0" smtClean="0"/>
              <a:t> с. Малые Кайбицы на общую сумму 1500  руб.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1538" y="5357826"/>
            <a:ext cx="7686700" cy="571504"/>
          </a:xfrm>
        </p:spPr>
        <p:txBody>
          <a:bodyPr>
            <a:normAutofit fontScale="25000" lnSpcReduction="20000"/>
          </a:bodyPr>
          <a:lstStyle/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 algn="r">
              <a:buNone/>
            </a:pPr>
            <a:r>
              <a:rPr lang="ru-RU" dirty="0" smtClean="0"/>
              <a:t>                             </a:t>
            </a:r>
          </a:p>
          <a:p>
            <a:pPr algn="r">
              <a:buNone/>
            </a:pPr>
            <a:endParaRPr lang="ru-RU" sz="1600" dirty="0" smtClean="0"/>
          </a:p>
          <a:p>
            <a:pPr algn="r">
              <a:buNone/>
            </a:pPr>
            <a:r>
              <a:rPr lang="ru-RU" sz="6200" dirty="0" smtClean="0"/>
              <a:t>Работу выполнил: Низамов Рафаэль Ильдарович</a:t>
            </a:r>
            <a:endParaRPr lang="ru-RU" sz="6200" dirty="0"/>
          </a:p>
        </p:txBody>
      </p:sp>
      <p:pic>
        <p:nvPicPr>
          <p:cNvPr id="5" name="Рисунок 4" descr="po-nocham-v-shesti-derevnyakh-volotovskogo-rajona-ne-goryat-fonari.jpg"/>
          <p:cNvPicPr>
            <a:picLocks noChangeAspect="1"/>
          </p:cNvPicPr>
          <p:nvPr/>
        </p:nvPicPr>
        <p:blipFill>
          <a:blip r:embed="rId2"/>
          <a:srcRect r="15624" b="23622"/>
          <a:stretch>
            <a:fillRect/>
          </a:stretch>
        </p:blipFill>
        <p:spPr>
          <a:xfrm>
            <a:off x="0" y="-357214"/>
            <a:ext cx="9144000" cy="5357849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5214950"/>
            <a:ext cx="8229600" cy="857256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Строительство детской площадки  в</a:t>
            </a:r>
            <a:b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400" dirty="0" smtClean="0">
                <a:solidFill>
                  <a:schemeClr val="tx1">
                    <a:lumMod val="95000"/>
                    <a:lumOff val="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селе Берлибаш на общую сумму 142 500 руб.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86182" y="6286520"/>
            <a:ext cx="43211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Подрядчик: ООО « Романа плюс»</a:t>
            </a:r>
            <a:endParaRPr lang="ru-RU" dirty="0"/>
          </a:p>
        </p:txBody>
      </p:sp>
      <p:pic>
        <p:nvPicPr>
          <p:cNvPr id="7" name="Рисунок 6" descr="IMG_20170807_143449.jpg"/>
          <p:cNvPicPr>
            <a:picLocks noChangeAspect="1"/>
          </p:cNvPicPr>
          <p:nvPr/>
        </p:nvPicPr>
        <p:blipFill>
          <a:blip r:embed="rId2" cstate="print"/>
          <a:srcRect t="12698"/>
          <a:stretch>
            <a:fillRect/>
          </a:stretch>
        </p:blipFill>
        <p:spPr>
          <a:xfrm>
            <a:off x="4500562" y="0"/>
            <a:ext cx="4643438" cy="4929198"/>
          </a:xfrm>
          <a:prstGeom prst="rect">
            <a:avLst/>
          </a:prstGeom>
        </p:spPr>
      </p:pic>
      <p:pic>
        <p:nvPicPr>
          <p:cNvPr id="13" name="Содержимое 12" descr="IMG_20170804_100346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-1" y="0"/>
            <a:ext cx="4619595" cy="492919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500034" y="4572008"/>
            <a:ext cx="79296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Ремонт ограждения татарского  кладбища </a:t>
            </a:r>
          </a:p>
          <a:p>
            <a:pPr algn="ctr"/>
            <a:r>
              <a:rPr lang="ru-RU" dirty="0" smtClean="0"/>
              <a:t>с. Берлибаш на общую сумму 177 500 тыс. руб.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928794" y="5929330"/>
            <a:ext cx="67869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Подрядчик: ООО «</a:t>
            </a:r>
            <a:r>
              <a:rPr lang="ru-RU" dirty="0" err="1" smtClean="0"/>
              <a:t>Заман</a:t>
            </a:r>
            <a:r>
              <a:rPr lang="ru-RU" dirty="0" smtClean="0"/>
              <a:t>» - </a:t>
            </a:r>
            <a:r>
              <a:rPr lang="ru-RU" dirty="0" err="1" smtClean="0"/>
              <a:t>Залялиев</a:t>
            </a:r>
            <a:r>
              <a:rPr lang="ru-RU" dirty="0" smtClean="0"/>
              <a:t>  </a:t>
            </a:r>
            <a:r>
              <a:rPr lang="ru-RU" dirty="0" err="1" smtClean="0"/>
              <a:t>Равиль</a:t>
            </a:r>
            <a:r>
              <a:rPr lang="ru-RU" dirty="0" smtClean="0"/>
              <a:t> Гарафутдинович</a:t>
            </a:r>
            <a:endParaRPr lang="ru-RU" dirty="0"/>
          </a:p>
        </p:txBody>
      </p:sp>
      <p:pic>
        <p:nvPicPr>
          <p:cNvPr id="18" name="Содержимое 17" descr="DSC02043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10488"/>
          <a:stretch>
            <a:fillRect/>
          </a:stretch>
        </p:blipFill>
        <p:spPr>
          <a:xfrm>
            <a:off x="0" y="0"/>
            <a:ext cx="9144000" cy="442913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4929198"/>
            <a:ext cx="835824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Очистка пруда в селе Эбалаково на общую сумму  150 000 рублей</a:t>
            </a:r>
            <a:endParaRPr lang="ru-RU" sz="24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918" y="6215082"/>
            <a:ext cx="735808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Подрядчик: Хикматуллин рустам Талгатович</a:t>
            </a:r>
            <a:endParaRPr lang="ru-RU" sz="2400" dirty="0"/>
          </a:p>
        </p:txBody>
      </p:sp>
      <p:pic>
        <p:nvPicPr>
          <p:cNvPr id="8" name="Содержимое 7" descr="IMG_20170324_1446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485776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928670"/>
            <a:ext cx="8229600" cy="2786082"/>
          </a:xfrm>
          <a:solidFill>
            <a:schemeClr val="accent4">
              <a:lumMod val="20000"/>
              <a:lumOff val="80000"/>
            </a:schemeClr>
          </a:solidFill>
          <a:effectLst>
            <a:softEdge rad="635000"/>
          </a:effectLst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Исполнение </a:t>
            </a:r>
            <a:b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6600" b="1" i="1" dirty="0" smtClean="0">
                <a:solidFill>
                  <a:schemeClr val="accent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бюджета  за 2017 год</a:t>
            </a:r>
            <a:endParaRPr lang="ru-RU" sz="6600" b="1" i="1" dirty="0">
              <a:solidFill>
                <a:schemeClr val="accent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1853974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000100" y="4857760"/>
            <a:ext cx="742955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/>
              <a:t>Ремонт и ограждение водонапорной башни в  селе Эбалаково на общую сумму  105 000руб.</a:t>
            </a:r>
            <a:endParaRPr lang="ru-RU" sz="28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571604" y="6215082"/>
            <a:ext cx="728667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Подрядчик: КФХ Зиннуров </a:t>
            </a:r>
            <a:r>
              <a:rPr lang="ru-RU" dirty="0" err="1" smtClean="0"/>
              <a:t>Фарид</a:t>
            </a:r>
            <a:r>
              <a:rPr lang="ru-RU" dirty="0" smtClean="0"/>
              <a:t> Рашитович</a:t>
            </a:r>
            <a:endParaRPr lang="ru-RU" dirty="0"/>
          </a:p>
        </p:txBody>
      </p:sp>
      <p:pic>
        <p:nvPicPr>
          <p:cNvPr id="15" name="Содержимое 14" descr="IMG_20170614_144814 (2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5000636"/>
          </a:xfrm>
        </p:spPr>
      </p:pic>
      <p:pic>
        <p:nvPicPr>
          <p:cNvPr id="18" name="Рисунок 17" descr="IMG_20170704_16425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500562" y="0"/>
            <a:ext cx="4643438" cy="50006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85720" y="5572140"/>
            <a:ext cx="84094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Ремонт родника в деревне Мурза Берлибаш  на общую сумму 100 000 руб.</a:t>
            </a:r>
            <a:endParaRPr lang="ru-RU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785886" y="6143644"/>
            <a:ext cx="71438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Подрядчик: Хикматуллин Рустам Талгатович</a:t>
            </a:r>
            <a:endParaRPr lang="ru-RU" dirty="0"/>
          </a:p>
        </p:txBody>
      </p:sp>
      <p:pic>
        <p:nvPicPr>
          <p:cNvPr id="8" name="Содержимое 7" descr="IMG_20171212_113619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557214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4714884"/>
            <a:ext cx="8229600" cy="100013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>Очистка свалки  в деревне Мурза Берлибаш</a:t>
            </a:r>
            <a:br>
              <a:rPr lang="ru-RU" sz="3200" b="1" dirty="0" smtClean="0"/>
            </a:br>
            <a:r>
              <a:rPr lang="ru-RU" sz="3200" b="1" dirty="0" smtClean="0"/>
              <a:t> на общую сумму  75 000 руб.</a:t>
            </a:r>
            <a:endParaRPr lang="ru-RU" sz="32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214678" y="5929330"/>
            <a:ext cx="533244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Подрядчик: Хикматуллин Рустам Талгатович</a:t>
            </a:r>
            <a:endParaRPr lang="ru-RU" dirty="0"/>
          </a:p>
        </p:txBody>
      </p:sp>
      <p:pic>
        <p:nvPicPr>
          <p:cNvPr id="7" name="Содержимое 6" descr="IMG_20171214_13375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428652"/>
            <a:ext cx="9144000" cy="5072062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000636"/>
            <a:ext cx="8229600" cy="68102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Ремонт уличного освещения  в населенных пунктах поселения  на общую сумму 60 000 рублей.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571868" y="5929330"/>
            <a:ext cx="52149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/>
              <a:t>Подрядчик: Низамов Рафаэль  Ильдарович</a:t>
            </a:r>
            <a:endParaRPr lang="ru-RU" dirty="0"/>
          </a:p>
        </p:txBody>
      </p:sp>
      <p:pic>
        <p:nvPicPr>
          <p:cNvPr id="6" name="Рисунок 5" descr="IMG_20170831_151358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4786322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Содержание автомобильных дорог в границах населенных пунктов поселения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181484"/>
          </a:xfrm>
        </p:spPr>
        <p:txBody>
          <a:bodyPr/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Общая сумма 205 000 рублей.</a:t>
            </a:r>
          </a:p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Из этой суммы закуплена косилка на сумму 165 000 рублей.</a:t>
            </a: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Работу выполняет Зиннуров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Фарид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Рашитович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510466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1" dirty="0" smtClean="0"/>
              <a:t>Вопросы местного значения, осуществляемые с привлечением средств самообложения выдвинутые на референдуме на 2018 год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Ремонт ограждения татарского кладбища  в селе Берлибаш</a:t>
            </a:r>
          </a:p>
          <a:p>
            <a:r>
              <a:rPr lang="ru-RU" dirty="0" smtClean="0"/>
              <a:t>Ремонт уличного освещения в селе Берлибаш</a:t>
            </a:r>
          </a:p>
          <a:p>
            <a:r>
              <a:rPr lang="ru-RU" dirty="0" smtClean="0"/>
              <a:t>Зимняя очистка дорог от снега  в селе Берлибаш</a:t>
            </a:r>
          </a:p>
          <a:p>
            <a:r>
              <a:rPr lang="ru-RU" dirty="0" smtClean="0"/>
              <a:t>Строительство   детской площадки в селе Берлибаш</a:t>
            </a:r>
          </a:p>
          <a:p>
            <a:r>
              <a:rPr lang="ru-RU" dirty="0" smtClean="0"/>
              <a:t>Благоустройство придорожных полос  в селе Берлибаш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610244"/>
          </a:xfrm>
        </p:spPr>
        <p:txBody>
          <a:bodyPr>
            <a:normAutofit/>
          </a:bodyPr>
          <a:lstStyle/>
          <a:p>
            <a:r>
              <a:rPr lang="ru-RU" dirty="0" smtClean="0"/>
              <a:t>Ремонт уличного освещения в селе Малые Кайбицы</a:t>
            </a:r>
          </a:p>
          <a:p>
            <a:r>
              <a:rPr lang="ru-RU" dirty="0" smtClean="0"/>
              <a:t>Зимняя очистка дорог от снега  в селе Малые Кайбицы</a:t>
            </a:r>
          </a:p>
          <a:p>
            <a:r>
              <a:rPr lang="ru-RU" dirty="0" smtClean="0"/>
              <a:t>Строительство моста  пешеходного в селе Малые Кайбицы ул. Центральная /длина  24 </a:t>
            </a:r>
            <a:r>
              <a:rPr lang="ru-RU" dirty="0" err="1" smtClean="0"/>
              <a:t>метр,ширина</a:t>
            </a:r>
            <a:r>
              <a:rPr lang="ru-RU" dirty="0" smtClean="0"/>
              <a:t> 1,5 метр/</a:t>
            </a:r>
          </a:p>
          <a:p>
            <a:r>
              <a:rPr lang="ru-RU" dirty="0" smtClean="0"/>
              <a:t>Устройство щебеночного покрытия  </a:t>
            </a:r>
            <a:r>
              <a:rPr lang="ru-RU" dirty="0" err="1" smtClean="0"/>
              <a:t>ул</a:t>
            </a:r>
            <a:r>
              <a:rPr lang="ru-RU" dirty="0" smtClean="0"/>
              <a:t> Озерная  330 метр  в селе Малые Кайбицы</a:t>
            </a:r>
          </a:p>
          <a:p>
            <a:r>
              <a:rPr lang="ru-RU" dirty="0" smtClean="0"/>
              <a:t>Благоустройство придорожных полос  в селе Малые Кайбицы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00108"/>
            <a:ext cx="8229600" cy="5324492"/>
          </a:xfrm>
        </p:spPr>
        <p:txBody>
          <a:bodyPr/>
          <a:lstStyle/>
          <a:p>
            <a:r>
              <a:rPr lang="ru-RU" dirty="0" smtClean="0"/>
              <a:t>Ремонт уличного освещения в селе Эбалаково</a:t>
            </a:r>
          </a:p>
          <a:p>
            <a:r>
              <a:rPr lang="ru-RU" dirty="0" smtClean="0"/>
              <a:t>Зимняя очистка дорог от снега  в селе Эбалаково</a:t>
            </a:r>
          </a:p>
          <a:p>
            <a:r>
              <a:rPr lang="ru-RU" dirty="0" smtClean="0"/>
              <a:t>Ремонт и ограждение водонапорной башни в селе Эбалаково</a:t>
            </a:r>
          </a:p>
          <a:p>
            <a:r>
              <a:rPr lang="ru-RU" dirty="0" smtClean="0"/>
              <a:t>Очистка пруда  в селе Эбалаково</a:t>
            </a:r>
          </a:p>
          <a:p>
            <a:r>
              <a:rPr lang="ru-RU" dirty="0" smtClean="0"/>
              <a:t>Благоустройство придорожных полос  в селе Эбалаково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296020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038740"/>
          </a:xfrm>
        </p:spPr>
        <p:txBody>
          <a:bodyPr>
            <a:normAutofit/>
          </a:bodyPr>
          <a:lstStyle/>
          <a:p>
            <a:r>
              <a:rPr lang="ru-RU" dirty="0" smtClean="0"/>
              <a:t>Ремонт уличного освещения в деревне Мурза Берлибаш</a:t>
            </a:r>
          </a:p>
          <a:p>
            <a:r>
              <a:rPr lang="ru-RU" dirty="0" smtClean="0"/>
              <a:t>Зимняя очистка дорог от снега  в деревне Мурза Берлибаш</a:t>
            </a:r>
          </a:p>
          <a:p>
            <a:r>
              <a:rPr lang="ru-RU" dirty="0" smtClean="0"/>
              <a:t>Ремонт родника  в деревне  Мурза Берлибаш</a:t>
            </a:r>
          </a:p>
          <a:p>
            <a:r>
              <a:rPr lang="ru-RU" dirty="0" smtClean="0"/>
              <a:t>Благоустройство придорожных полос  в деревне Мурза Берлибаш</a:t>
            </a:r>
          </a:p>
          <a:p>
            <a:r>
              <a:rPr lang="ru-RU" dirty="0" smtClean="0"/>
              <a:t>Замена глубинного насоса  в деревне Мурза Берлибаш</a:t>
            </a:r>
          </a:p>
          <a:p>
            <a:r>
              <a:rPr lang="ru-RU" dirty="0" smtClean="0"/>
              <a:t>Ремонт водопровода  в деревне  Мурза Берлибаш</a:t>
            </a:r>
          </a:p>
          <a:p>
            <a:endParaRPr lang="ru-RU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800636" cy="1000132"/>
          </a:xfrm>
        </p:spPr>
        <p:txBody>
          <a:bodyPr>
            <a:normAutofit/>
          </a:bodyPr>
          <a:lstStyle/>
          <a:p>
            <a:pPr algn="ctr"/>
            <a:r>
              <a:rPr lang="ru-RU" b="1" dirty="0"/>
              <a:t>БЛАГОУСТРОЙСТВО</a:t>
            </a:r>
            <a:endParaRPr lang="ru-RU" dirty="0"/>
          </a:p>
        </p:txBody>
      </p:sp>
      <p:pic>
        <p:nvPicPr>
          <p:cNvPr id="5" name="Содержимое 4" descr="IMG_20170609_0908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71538" y="1087406"/>
            <a:ext cx="7286676" cy="5465007"/>
          </a:xfrm>
        </p:spPr>
      </p:pic>
    </p:spTree>
    <p:extLst>
      <p:ext uri="{BB962C8B-B14F-4D97-AF65-F5344CB8AC3E}">
        <p14:creationId xmlns:p14="http://schemas.microsoft.com/office/powerpoint/2010/main" xmlns="" val="2369903491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67524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земельного налога</a:t>
            </a:r>
            <a:endParaRPr lang="ru-RU" dirty="0">
              <a:solidFill>
                <a:schemeClr val="accent3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28596" y="1643050"/>
          <a:ext cx="8229600" cy="467518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Содержимое 4" descr="20170428_09475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857288" y="0"/>
            <a:ext cx="11400311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Содержимое 6" descr="IMG_20170414_105238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07-WA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IMG_20170428_090742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IMG_20171122_07542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572000" cy="6858000"/>
          </a:xfrm>
        </p:spPr>
      </p:pic>
      <p:pic>
        <p:nvPicPr>
          <p:cNvPr id="14" name="Рисунок 13" descr="IMG_20171122_08530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68374" y="0"/>
            <a:ext cx="4875626" cy="6858000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1122_08221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Зеркало Эбалаково - копия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2"/>
          </a:xfrm>
        </p:spPr>
      </p:pic>
    </p:spTree>
  </p:cSld>
  <p:clrMapOvr>
    <a:masterClrMapping/>
  </p:clrMapOvr>
  <p:transition spd="med"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138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10800000" flipV="1">
            <a:off x="1000100" y="500043"/>
            <a:ext cx="7858180" cy="50006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Демографическая ситуация в поселении</a:t>
            </a:r>
            <a:r>
              <a:rPr lang="ru-RU" sz="2800" dirty="0" smtClean="0">
                <a:solidFill>
                  <a:schemeClr val="accent4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>
              <a:solidFill>
                <a:schemeClr val="accent4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Object 7"/>
          <p:cNvGraphicFramePr>
            <a:graphicFrameLocks noGrp="1" noChangeAspect="1"/>
          </p:cNvGraphicFramePr>
          <p:nvPr>
            <p:ph idx="1"/>
          </p:nvPr>
        </p:nvGraphicFramePr>
        <p:xfrm>
          <a:off x="1142976" y="1071546"/>
          <a:ext cx="6929486" cy="55007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xmlns="" val="379481417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500042"/>
            <a:ext cx="8186766" cy="142876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Дети дошкольного возраста</a:t>
            </a:r>
            <a: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sz="4000" dirty="0" smtClean="0">
                <a:solidFill>
                  <a:schemeClr val="accent4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ru-RU" sz="4000" dirty="0">
              <a:solidFill>
                <a:schemeClr val="accent4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897395276"/>
              </p:ext>
            </p:extLst>
          </p:nvPr>
        </p:nvGraphicFramePr>
        <p:xfrm>
          <a:off x="1285852" y="2071679"/>
          <a:ext cx="6552728" cy="2241245"/>
        </p:xfrm>
        <a:graphic>
          <a:graphicData uri="http://schemas.openxmlformats.org/drawingml/2006/table">
            <a:tbl>
              <a:tblPr/>
              <a:tblGrid>
                <a:gridCol w="2714644"/>
                <a:gridCol w="1199484"/>
                <a:gridCol w="1319300"/>
                <a:gridCol w="1319300"/>
              </a:tblGrid>
              <a:tr h="357189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 2015г.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 2016г.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2017г</a:t>
                      </a: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Эбалаково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21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Малые Кайбицы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28</a:t>
                      </a: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3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Берлибаш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7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Мурза Берлибаш</a:t>
                      </a:r>
                      <a:endParaRPr lang="ru-RU" sz="200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dirty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3377"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65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66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indent="342900"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smtClean="0">
                          <a:solidFill>
                            <a:schemeClr val="accent2"/>
                          </a:solidFill>
                          <a:latin typeface="Times New Roman"/>
                          <a:ea typeface="Times New Roman"/>
                        </a:rPr>
                        <a:t>73</a:t>
                      </a:r>
                      <a:endParaRPr lang="ru-RU" sz="2000" b="1" dirty="0">
                        <a:solidFill>
                          <a:schemeClr val="accent2"/>
                        </a:solidFill>
                        <a:latin typeface="Times New Roman"/>
                        <a:ea typeface="Times New Roman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185988" y="2752438"/>
            <a:ext cx="58060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3183312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438896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налога на имущество</a:t>
            </a:r>
            <a:endParaRPr lang="ru-RU" sz="44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idx="1"/>
          </p:nvPr>
        </p:nvGraphicFramePr>
        <p:xfrm>
          <a:off x="500034" y="1357298"/>
          <a:ext cx="8229600" cy="49673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81772"/>
          </a:xfrm>
        </p:spPr>
        <p:txBody>
          <a:bodyPr>
            <a:noAutofit/>
          </a:bodyPr>
          <a:lstStyle/>
          <a:p>
            <a:pPr algn="ctr"/>
            <a:r>
              <a:rPr lang="ru-RU" sz="4800" dirty="0" smtClean="0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ЗДРАВООХРАНЕНИЕ</a:t>
            </a:r>
            <a:endParaRPr lang="ru-RU" sz="4800" dirty="0">
              <a:solidFill>
                <a:schemeClr val="accent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SAM_149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42976" y="1428736"/>
            <a:ext cx="6855382" cy="514153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6080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DSC0246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 l="5468" t="10416" r="10937"/>
          <a:stretch>
            <a:fillRect/>
          </a:stretch>
        </p:blipFill>
        <p:spPr>
          <a:xfrm>
            <a:off x="0" y="0"/>
            <a:ext cx="9144000" cy="7349354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3042" y="357166"/>
            <a:ext cx="6345788" cy="1071570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5400" b="1" dirty="0" smtClean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ОБРАЗОВАНИЕ</a:t>
            </a:r>
            <a:endParaRPr lang="ru-RU" sz="54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Содержимое 5" descr="DSC0264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14414" y="1555728"/>
            <a:ext cx="7069696" cy="5302272"/>
          </a:xfrm>
        </p:spPr>
      </p:pic>
    </p:spTree>
    <p:extLst>
      <p:ext uri="{BB962C8B-B14F-4D97-AF65-F5344CB8AC3E}">
        <p14:creationId xmlns:p14="http://schemas.microsoft.com/office/powerpoint/2010/main" xmlns="" val="975417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-20170504-WA001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7999"/>
          </a:xfrm>
        </p:spPr>
      </p:pic>
    </p:spTree>
  </p:cSld>
  <p:clrMapOvr>
    <a:masterClrMapping/>
  </p:clrMapOvr>
  <p:transition spd="med"/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70901_08163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15328" cy="642942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>
                <a:solidFill>
                  <a:schemeClr val="accent3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РАБОТА С МОЛОДЕЖЬЮ</a:t>
            </a:r>
            <a:endParaRPr lang="ru-RU" sz="3600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IMG_6506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28596" y="1000108"/>
            <a:ext cx="8354166" cy="5572164"/>
          </a:xfrm>
        </p:spPr>
      </p:pic>
    </p:spTree>
    <p:extLst>
      <p:ext uri="{BB962C8B-B14F-4D97-AF65-F5344CB8AC3E}">
        <p14:creationId xmlns:p14="http://schemas.microsoft.com/office/powerpoint/2010/main" xmlns="" val="1048257464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0613-WA000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</p:spPr>
      </p:pic>
      <p:sp>
        <p:nvSpPr>
          <p:cNvPr id="5" name="TextBox 4"/>
          <p:cNvSpPr txBox="1"/>
          <p:nvPr/>
        </p:nvSpPr>
        <p:spPr>
          <a:xfrm>
            <a:off x="2428860" y="6000768"/>
            <a:ext cx="46434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B0F0"/>
                </a:solidFill>
              </a:rPr>
              <a:t>День села - Эбалаково</a:t>
            </a:r>
            <a:endParaRPr lang="ru-RU" sz="3200" b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20170225_13374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TextBox 6"/>
          <p:cNvSpPr txBox="1"/>
          <p:nvPr/>
        </p:nvSpPr>
        <p:spPr>
          <a:xfrm>
            <a:off x="357158" y="6057781"/>
            <a:ext cx="5685531" cy="8002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Масленица 2017 село Берлибаш</a:t>
            </a:r>
          </a:p>
          <a:p>
            <a:endParaRPr lang="ru-RU" dirty="0"/>
          </a:p>
        </p:txBody>
      </p:sp>
    </p:spTree>
  </p:cSld>
  <p:clrMapOvr>
    <a:masterClrMapping/>
  </p:clrMapOvr>
  <p:transition spd="med"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0170308_202057.jpg"/>
          <p:cNvPicPr>
            <a:picLocks noGrp="1" noChangeAspect="1"/>
          </p:cNvPicPr>
          <p:nvPr>
            <p:ph idx="1"/>
          </p:nvPr>
        </p:nvPicPr>
        <p:blipFill>
          <a:blip r:embed="rId2"/>
          <a:srcRect l="16666" t="6782" r="10667"/>
          <a:stretch>
            <a:fillRect/>
          </a:stretch>
        </p:blipFill>
        <p:spPr>
          <a:xfrm>
            <a:off x="0" y="-15092"/>
            <a:ext cx="9144000" cy="6873092"/>
          </a:xfrm>
        </p:spPr>
      </p:pic>
      <p:sp>
        <p:nvSpPr>
          <p:cNvPr id="5" name="TextBox 4"/>
          <p:cNvSpPr txBox="1"/>
          <p:nvPr/>
        </p:nvSpPr>
        <p:spPr>
          <a:xfrm>
            <a:off x="785786" y="214290"/>
            <a:ext cx="58579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Концерт 8 марта  в с. Берлибаш</a:t>
            </a:r>
            <a:endParaRPr lang="ru-RU" sz="2400" b="1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подоходного налога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3894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Призыв в ряды вооруженных сил.</a:t>
            </a:r>
            <a:endParaRPr lang="ru-RU" dirty="0"/>
          </a:p>
        </p:txBody>
      </p:sp>
      <p:pic>
        <p:nvPicPr>
          <p:cNvPr id="6" name="Содержимое 5" descr="анис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2000241"/>
            <a:ext cx="3428992" cy="4857760"/>
          </a:xfrm>
        </p:spPr>
      </p:pic>
      <p:pic>
        <p:nvPicPr>
          <p:cNvPr id="7" name="Рисунок 6" descr="кадыров рустам.jpg"/>
          <p:cNvPicPr>
            <a:picLocks noChangeAspect="1"/>
          </p:cNvPicPr>
          <p:nvPr/>
        </p:nvPicPr>
        <p:blipFill>
          <a:blip r:embed="rId3"/>
          <a:srcRect l="48437" t="16432" r="19531"/>
          <a:stretch>
            <a:fillRect/>
          </a:stretch>
        </p:blipFill>
        <p:spPr>
          <a:xfrm>
            <a:off x="3286116" y="2000240"/>
            <a:ext cx="3000396" cy="4857760"/>
          </a:xfrm>
          <a:prstGeom prst="rect">
            <a:avLst/>
          </a:prstGeom>
        </p:spPr>
      </p:pic>
      <p:pic>
        <p:nvPicPr>
          <p:cNvPr id="8" name="Рисунок 7" descr="IMG-20170530-WA0001.jpg"/>
          <p:cNvPicPr>
            <a:picLocks noChangeAspect="1"/>
          </p:cNvPicPr>
          <p:nvPr/>
        </p:nvPicPr>
        <p:blipFill>
          <a:blip r:embed="rId4"/>
          <a:srcRect l="25781" t="12500" r="36719"/>
          <a:stretch>
            <a:fillRect/>
          </a:stretch>
        </p:blipFill>
        <p:spPr>
          <a:xfrm>
            <a:off x="6000760" y="1857364"/>
            <a:ext cx="3143240" cy="5000636"/>
          </a:xfrm>
          <a:prstGeom prst="rect">
            <a:avLst/>
          </a:prstGeo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857232"/>
            <a:ext cx="7242598" cy="71438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Состояние преступности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62588603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1714489"/>
            <a:ext cx="6965245" cy="2786081"/>
          </a:xfrm>
        </p:spPr>
        <p:txBody>
          <a:bodyPr>
            <a:noAutofit/>
          </a:bodyPr>
          <a:lstStyle/>
          <a:p>
            <a:pPr algn="ctr"/>
            <a:r>
              <a:rPr lang="ru-RU" sz="6600" b="1" dirty="0">
                <a:solidFill>
                  <a:schemeClr val="accent3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ПОЖАРНАЯ БЕЗОПАСНОСТЬ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129498850"/>
      </p:ext>
    </p:extLst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2984"/>
          </a:xfrm>
        </p:spPr>
        <p:txBody>
          <a:bodyPr>
            <a:normAutofit/>
          </a:bodyPr>
          <a:lstStyle/>
          <a:p>
            <a:pPr algn="ctr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Социальное обслуживание</a:t>
            </a:r>
            <a:endParaRPr lang="ru-RU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Содержимое 4" descr="IMG_142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699803"/>
            <a:ext cx="7572428" cy="4860156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DSC0236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a6721ef3-1435-4d9a-938f-366e685967e4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0856"/>
          </a:xfrm>
        </p:spPr>
      </p:pic>
    </p:spTree>
  </p:cSld>
  <p:clrMapOvr>
    <a:masterClrMapping/>
  </p:clrMapOvr>
  <p:transition spd="med"/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20151203_153303.jpg"/>
          <p:cNvPicPr>
            <a:picLocks noGrp="1" noChangeAspect="1"/>
          </p:cNvPicPr>
          <p:nvPr>
            <p:ph idx="1"/>
          </p:nvPr>
        </p:nvPicPr>
        <p:blipFill>
          <a:blip r:embed="rId2"/>
          <a:srcRect t="13065" r="22757"/>
          <a:stretch>
            <a:fillRect/>
          </a:stretch>
        </p:blipFill>
        <p:spPr>
          <a:xfrm>
            <a:off x="0" y="-102918"/>
            <a:ext cx="9144000" cy="771852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15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229600" cy="500066"/>
          </a:xfrm>
        </p:spPr>
        <p:txBody>
          <a:bodyPr>
            <a:normAutofit fontScale="90000"/>
          </a:bodyPr>
          <a:lstStyle/>
          <a:p>
            <a:r>
              <a:rPr lang="ru-RU" dirty="0" err="1" smtClean="0"/>
              <a:t>Таушева</a:t>
            </a:r>
            <a:r>
              <a:rPr lang="ru-RU" dirty="0" smtClean="0"/>
              <a:t> Татьяна Петровна 90 лет</a:t>
            </a:r>
            <a:endParaRPr lang="ru-RU" dirty="0"/>
          </a:p>
        </p:txBody>
      </p:sp>
      <p:pic>
        <p:nvPicPr>
          <p:cNvPr id="4" name="Содержимое 3" descr="Таушева 90 лет январь 2017 (3)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571612"/>
            <a:ext cx="9144000" cy="5286388"/>
          </a:xfrm>
        </p:spPr>
      </p:pic>
    </p:spTree>
  </p:cSld>
  <p:clrMapOvr>
    <a:masterClrMapping/>
  </p:clrMapOvr>
  <p:transition spd="med"/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2464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Хамидуллин </a:t>
            </a:r>
            <a:r>
              <a:rPr lang="ru-RU" dirty="0" err="1" smtClean="0"/>
              <a:t>Аманулла</a:t>
            </a:r>
            <a:r>
              <a:rPr lang="ru-RU" dirty="0" smtClean="0"/>
              <a:t> – 90 лет </a:t>
            </a:r>
            <a:endParaRPr lang="ru-RU" dirty="0"/>
          </a:p>
        </p:txBody>
      </p:sp>
      <p:pic>
        <p:nvPicPr>
          <p:cNvPr id="6" name="Содержимое 5" descr="5008f5771e7bac01fe0752ecf723d551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28662" y="1714488"/>
            <a:ext cx="7143800" cy="4762533"/>
          </a:xfrm>
        </p:spPr>
      </p:pic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796086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Исполнение аренды имущества</a:t>
            </a:r>
            <a:endParaRPr lang="ru-RU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1935163"/>
          <a:ext cx="8229600" cy="42084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фатыма апа 90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-20171222-WA0011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 spd="med"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Содержимое 5" descr="IMG_301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214346" y="0"/>
            <a:ext cx="10281979" cy="6858000"/>
          </a:xfrm>
        </p:spPr>
      </p:pic>
    </p:spTree>
  </p:cSld>
  <p:clrMapOvr>
    <a:masterClrMapping/>
  </p:clrMapOvr>
  <p:transition spd="med"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1214446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Участники войны, афганцы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8" name="Содержимое 7" descr="IMG_379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000100" y="1500174"/>
            <a:ext cx="7435482" cy="495698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SAM_187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-1"/>
            <a:ext cx="9144000" cy="6857999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Маклашов 201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7"/>
          </a:xfrm>
        </p:spPr>
      </p:pic>
    </p:spTree>
  </p:cSld>
  <p:clrMapOvr>
    <a:masterClrMapping/>
  </p:clrMapOvr>
  <p:transition spd="med"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Афганцы</a:t>
            </a:r>
            <a:endParaRPr lang="ru-RU" dirty="0"/>
          </a:p>
        </p:txBody>
      </p:sp>
      <p:pic>
        <p:nvPicPr>
          <p:cNvPr id="4" name="Содержимое 3" descr="20170215_113122.jpg"/>
          <p:cNvPicPr>
            <a:picLocks noGrp="1" noChangeAspect="1"/>
          </p:cNvPicPr>
          <p:nvPr>
            <p:ph idx="1"/>
          </p:nvPr>
        </p:nvPicPr>
        <p:blipFill>
          <a:blip r:embed="rId2"/>
          <a:srcRect b="38849"/>
          <a:stretch>
            <a:fillRect/>
          </a:stretch>
        </p:blipFill>
        <p:spPr>
          <a:xfrm>
            <a:off x="-1000164" y="1714488"/>
            <a:ext cx="10765734" cy="4572008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IMG_3212.JPG"/>
          <p:cNvPicPr>
            <a:picLocks noGrp="1" noChangeAspect="1"/>
          </p:cNvPicPr>
          <p:nvPr>
            <p:ph idx="1"/>
          </p:nvPr>
        </p:nvPicPr>
        <p:blipFill>
          <a:blip r:embed="rId2"/>
          <a:srcRect r="38321"/>
          <a:stretch>
            <a:fillRect/>
          </a:stretch>
        </p:blipFill>
        <p:spPr>
          <a:xfrm>
            <a:off x="571472" y="0"/>
            <a:ext cx="7572428" cy="6858000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28604"/>
            <a:ext cx="8229600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Пенсионное обеспечение</a:t>
            </a:r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0" name="Содержимое 9" descr="4a64cdd75ca7201b09fb744dbb9822e3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79922" y="1935163"/>
            <a:ext cx="6584156" cy="4389437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8229600" cy="1143000"/>
          </a:xfrm>
        </p:spPr>
        <p:txBody>
          <a:bodyPr>
            <a:noAutofit/>
          </a:bodyPr>
          <a:lstStyle/>
          <a:p>
            <a:pPr algn="ctr"/>
            <a:endParaRPr lang="ru-RU" sz="9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Содержимое 3" descr="logo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00034" y="1214422"/>
            <a:ext cx="8430434" cy="4298171"/>
          </a:xfrm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3840</TotalTime>
  <Words>1109</Words>
  <Application>Microsoft Office PowerPoint</Application>
  <PresentationFormat>Экран (4:3)</PresentationFormat>
  <Paragraphs>400</Paragraphs>
  <Slides>126</Slides>
  <Notes>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126</vt:i4>
      </vt:variant>
    </vt:vector>
  </HeadingPairs>
  <TitlesOfParts>
    <vt:vector size="127" baseType="lpstr">
      <vt:lpstr>Поток</vt:lpstr>
      <vt:lpstr> Отчетный доклад Совета и Исполнительного комитета Эбалаковского сельского поселения Кайбицкого муниципального района Республики Татарстан за 2017 год и     задачи  на 2018 год. </vt:lpstr>
      <vt:lpstr>Основные направления</vt:lpstr>
      <vt:lpstr>Слайд 3</vt:lpstr>
      <vt:lpstr>  Поставленные задачи на 2017 год</vt:lpstr>
      <vt:lpstr>Исполнение  бюджета  за 2017 год</vt:lpstr>
      <vt:lpstr>Исполнение земельного налога</vt:lpstr>
      <vt:lpstr>Исполнение налога на имущество</vt:lpstr>
      <vt:lpstr>Исполнение подоходного налога</vt:lpstr>
      <vt:lpstr>Исполнение аренды имущества</vt:lpstr>
      <vt:lpstr>Госпошлина за нотариальные действия</vt:lpstr>
      <vt:lpstr>Доходы от оказания платных услуг</vt:lpstr>
      <vt:lpstr>Штрафы </vt:lpstr>
      <vt:lpstr>Средства самообложения граждан</vt:lpstr>
      <vt:lpstr>Безвозмездные поступления</vt:lpstr>
      <vt:lpstr>Доходы</vt:lpstr>
      <vt:lpstr>Расходы</vt:lpstr>
      <vt:lpstr>Бюджет на 2018 год </vt:lpstr>
      <vt:lpstr>Слайд 18</vt:lpstr>
      <vt:lpstr>Слайд 19</vt:lpstr>
      <vt:lpstr>Слайд 20</vt:lpstr>
      <vt:lpstr>Слайд 21</vt:lpstr>
      <vt:lpstr>Сельское хозяйство </vt:lpstr>
      <vt:lpstr>Слайд 23</vt:lpstr>
      <vt:lpstr>Выделенные субсидии ЛПХ   в 2017 году </vt:lpstr>
      <vt:lpstr>Получение кредитов по программе ЛПХ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Ярмарка 2017 </vt:lpstr>
      <vt:lpstr>Слайд 34</vt:lpstr>
      <vt:lpstr>Слайд 35</vt:lpstr>
      <vt:lpstr>ЗАНЯТОСТЬ НАСЕЛЕНИЯ</vt:lpstr>
      <vt:lpstr>Водоснабжение</vt:lpstr>
      <vt:lpstr>Слайд 38</vt:lpstr>
      <vt:lpstr>Слайд 39</vt:lpstr>
      <vt:lpstr>Слайд 40</vt:lpstr>
      <vt:lpstr>Электроснабжение</vt:lpstr>
      <vt:lpstr>Слайд 42</vt:lpstr>
      <vt:lpstr>Референдум</vt:lpstr>
      <vt:lpstr>Устройство щебеночного покрытия  по ул. Озерная в селе Малые Кайбицы на общую сумму 650 000 р. </vt:lpstr>
      <vt:lpstr>Строительство пешеходного моста в села Малые Кайбицы на общую сумму 150 000 р.</vt:lpstr>
      <vt:lpstr>Ремонт уличного освещения  с. Малые Кайбицы на общую сумму 1500  руб.</vt:lpstr>
      <vt:lpstr>Строительство детской площадки  в селе Берлибаш на общую сумму 142 500 руб.</vt:lpstr>
      <vt:lpstr>Слайд 48</vt:lpstr>
      <vt:lpstr>Слайд 49</vt:lpstr>
      <vt:lpstr>Слайд 50</vt:lpstr>
      <vt:lpstr>Слайд 51</vt:lpstr>
      <vt:lpstr>Очистка свалки  в деревне Мурза Берлибаш  на общую сумму  75 000 руб.</vt:lpstr>
      <vt:lpstr>Слайд 53</vt:lpstr>
      <vt:lpstr>  Содержание автомобильных дорог в границах населенных пунктов поселения</vt:lpstr>
      <vt:lpstr>Вопросы местного значения, осуществляемые с привлечением средств самообложения выдвинутые на референдуме на 2018 год </vt:lpstr>
      <vt:lpstr>Слайд 56</vt:lpstr>
      <vt:lpstr>Слайд 57</vt:lpstr>
      <vt:lpstr>Слайд 58</vt:lpstr>
      <vt:lpstr>БЛАГОУСТРОЙСТВО</vt:lpstr>
      <vt:lpstr>Слайд 60</vt:lpstr>
      <vt:lpstr>Слайд 61</vt:lpstr>
      <vt:lpstr>Слайд 62</vt:lpstr>
      <vt:lpstr>Слайд 63</vt:lpstr>
      <vt:lpstr>Слайд 64</vt:lpstr>
      <vt:lpstr>Слайд 65</vt:lpstr>
      <vt:lpstr>Слайд 66</vt:lpstr>
      <vt:lpstr>Слайд 67</vt:lpstr>
      <vt:lpstr> Демографическая ситуация в поселении.</vt:lpstr>
      <vt:lpstr> Дети дошкольного возраста </vt:lpstr>
      <vt:lpstr>ЗДРАВООХРАНЕНИЕ</vt:lpstr>
      <vt:lpstr>Слайд 71</vt:lpstr>
      <vt:lpstr>Слайд 72</vt:lpstr>
      <vt:lpstr> ОБРАЗОВАНИЕ</vt:lpstr>
      <vt:lpstr>Слайд 74</vt:lpstr>
      <vt:lpstr>Слайд 75</vt:lpstr>
      <vt:lpstr>РАБОТА С МОЛОДЕЖЬЮ</vt:lpstr>
      <vt:lpstr>Слайд 77</vt:lpstr>
      <vt:lpstr>Слайд 78</vt:lpstr>
      <vt:lpstr>Слайд 79</vt:lpstr>
      <vt:lpstr>Призыв в ряды вооруженных сил.</vt:lpstr>
      <vt:lpstr>Состояние преступности</vt:lpstr>
      <vt:lpstr>ПОЖАРНАЯ БЕЗОПАСНОСТЬ</vt:lpstr>
      <vt:lpstr>Социальное обслуживание</vt:lpstr>
      <vt:lpstr>Слайд 84</vt:lpstr>
      <vt:lpstr>Слайд 85</vt:lpstr>
      <vt:lpstr>Слайд 86</vt:lpstr>
      <vt:lpstr>Слайд 87</vt:lpstr>
      <vt:lpstr>Таушева Татьяна Петровна 90 лет</vt:lpstr>
      <vt:lpstr>Хамидуллин Аманулла – 90 лет </vt:lpstr>
      <vt:lpstr>Слайд 90</vt:lpstr>
      <vt:lpstr>Слайд 91</vt:lpstr>
      <vt:lpstr>Слайд 92</vt:lpstr>
      <vt:lpstr>Участники войны, афганцы</vt:lpstr>
      <vt:lpstr>Слайд 94</vt:lpstr>
      <vt:lpstr>Слайд 95</vt:lpstr>
      <vt:lpstr>Афганцы</vt:lpstr>
      <vt:lpstr>Слайд 97</vt:lpstr>
      <vt:lpstr>Пенсионное обеспечение</vt:lpstr>
      <vt:lpstr>Слайд 99</vt:lpstr>
      <vt:lpstr>СТРОИТЕЛЬСТВО</vt:lpstr>
      <vt:lpstr>Слайд 101</vt:lpstr>
      <vt:lpstr>ОБРАЩЕНИЯ ГРАЖДАН И РАБОТА СП</vt:lpstr>
      <vt:lpstr>Слайд 103</vt:lpstr>
      <vt:lpstr>Слайд 104</vt:lpstr>
      <vt:lpstr>Мероприятия</vt:lpstr>
      <vt:lpstr>Слайд 106</vt:lpstr>
      <vt:lpstr>Слайд 107</vt:lpstr>
      <vt:lpstr>Слайд 108</vt:lpstr>
      <vt:lpstr>Слайд 109</vt:lpstr>
      <vt:lpstr>Слайд 110</vt:lpstr>
      <vt:lpstr>Слайд 111</vt:lpstr>
      <vt:lpstr>Слайд 112</vt:lpstr>
      <vt:lpstr>Слайд 113</vt:lpstr>
      <vt:lpstr>Слайд 114</vt:lpstr>
      <vt:lpstr>Слайд 115</vt:lpstr>
      <vt:lpstr>Слайд 116</vt:lpstr>
      <vt:lpstr>Слайд 117</vt:lpstr>
      <vt:lpstr>Слайд 118</vt:lpstr>
      <vt:lpstr>Слайд 119</vt:lpstr>
      <vt:lpstr>Слайд 120</vt:lpstr>
      <vt:lpstr>Слайд 121</vt:lpstr>
      <vt:lpstr>Слайд 122</vt:lpstr>
      <vt:lpstr>Слайд 123</vt:lpstr>
      <vt:lpstr>Слайд 124</vt:lpstr>
      <vt:lpstr>Слайд 125</vt:lpstr>
      <vt:lpstr>Спасибо  за внимание!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Отчет Главы Эбалаковского сельского поселения</dc:title>
  <dc:creator>1</dc:creator>
  <cp:lastModifiedBy>Админ</cp:lastModifiedBy>
  <cp:revision>404</cp:revision>
  <dcterms:created xsi:type="dcterms:W3CDTF">2014-01-22T17:09:45Z</dcterms:created>
  <dcterms:modified xsi:type="dcterms:W3CDTF">2018-02-03T09:30:51Z</dcterms:modified>
</cp:coreProperties>
</file>