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charts/chart8.xml" ContentType="application/vnd.openxmlformats-officedocument.drawingml.chart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charts/chart6.xml" ContentType="application/vnd.openxmlformats-officedocument.drawingml.chart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charts/chart7.xml" ContentType="application/vnd.openxmlformats-officedocument.drawingml.chart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92" r:id="rId1"/>
  </p:sldMasterIdLst>
  <p:notesMasterIdLst>
    <p:notesMasterId r:id="rId222"/>
  </p:notesMasterIdLst>
  <p:sldIdLst>
    <p:sldId id="780" r:id="rId2"/>
    <p:sldId id="884" r:id="rId3"/>
    <p:sldId id="885" r:id="rId4"/>
    <p:sldId id="886" r:id="rId5"/>
    <p:sldId id="781" r:id="rId6"/>
    <p:sldId id="783" r:id="rId7"/>
    <p:sldId id="887" r:id="rId8"/>
    <p:sldId id="889" r:id="rId9"/>
    <p:sldId id="888" r:id="rId10"/>
    <p:sldId id="891" r:id="rId11"/>
    <p:sldId id="893" r:id="rId12"/>
    <p:sldId id="894" r:id="rId13"/>
    <p:sldId id="892" r:id="rId14"/>
    <p:sldId id="393" r:id="rId15"/>
    <p:sldId id="258" r:id="rId16"/>
    <p:sldId id="524" r:id="rId17"/>
    <p:sldId id="525" r:id="rId18"/>
    <p:sldId id="526" r:id="rId19"/>
    <p:sldId id="527" r:id="rId20"/>
    <p:sldId id="528" r:id="rId21"/>
    <p:sldId id="529" r:id="rId22"/>
    <p:sldId id="530" r:id="rId23"/>
    <p:sldId id="531" r:id="rId24"/>
    <p:sldId id="532" r:id="rId25"/>
    <p:sldId id="533" r:id="rId26"/>
    <p:sldId id="534" r:id="rId27"/>
    <p:sldId id="988" r:id="rId28"/>
    <p:sldId id="784" r:id="rId29"/>
    <p:sldId id="994" r:id="rId30"/>
    <p:sldId id="763" r:id="rId31"/>
    <p:sldId id="264" r:id="rId32"/>
    <p:sldId id="659" r:id="rId33"/>
    <p:sldId id="895" r:id="rId34"/>
    <p:sldId id="743" r:id="rId35"/>
    <p:sldId id="788" r:id="rId36"/>
    <p:sldId id="785" r:id="rId37"/>
    <p:sldId id="787" r:id="rId38"/>
    <p:sldId id="786" r:id="rId39"/>
    <p:sldId id="789" r:id="rId40"/>
    <p:sldId id="791" r:id="rId41"/>
    <p:sldId id="790" r:id="rId42"/>
    <p:sldId id="792" r:id="rId43"/>
    <p:sldId id="796" r:id="rId44"/>
    <p:sldId id="539" r:id="rId45"/>
    <p:sldId id="753" r:id="rId46"/>
    <p:sldId id="579" r:id="rId47"/>
    <p:sldId id="663" r:id="rId48"/>
    <p:sldId id="267" r:id="rId49"/>
    <p:sldId id="896" r:id="rId50"/>
    <p:sldId id="797" r:id="rId51"/>
    <p:sldId id="665" r:id="rId52"/>
    <p:sldId id="799" r:id="rId53"/>
    <p:sldId id="397" r:id="rId54"/>
    <p:sldId id="800" r:id="rId55"/>
    <p:sldId id="801" r:id="rId56"/>
    <p:sldId id="802" r:id="rId57"/>
    <p:sldId id="803" r:id="rId58"/>
    <p:sldId id="805" r:id="rId59"/>
    <p:sldId id="804" r:id="rId60"/>
    <p:sldId id="806" r:id="rId61"/>
    <p:sldId id="807" r:id="rId62"/>
    <p:sldId id="808" r:id="rId63"/>
    <p:sldId id="810" r:id="rId64"/>
    <p:sldId id="809" r:id="rId65"/>
    <p:sldId id="811" r:id="rId66"/>
    <p:sldId id="812" r:id="rId67"/>
    <p:sldId id="813" r:id="rId68"/>
    <p:sldId id="816" r:id="rId69"/>
    <p:sldId id="815" r:id="rId70"/>
    <p:sldId id="814" r:id="rId71"/>
    <p:sldId id="817" r:id="rId72"/>
    <p:sldId id="818" r:id="rId73"/>
    <p:sldId id="819" r:id="rId74"/>
    <p:sldId id="825" r:id="rId75"/>
    <p:sldId id="820" r:id="rId76"/>
    <p:sldId id="824" r:id="rId77"/>
    <p:sldId id="823" r:id="rId78"/>
    <p:sldId id="822" r:id="rId79"/>
    <p:sldId id="821" r:id="rId80"/>
    <p:sldId id="826" r:id="rId81"/>
    <p:sldId id="829" r:id="rId82"/>
    <p:sldId id="828" r:id="rId83"/>
    <p:sldId id="832" r:id="rId84"/>
    <p:sldId id="827" r:id="rId85"/>
    <p:sldId id="830" r:id="rId86"/>
    <p:sldId id="831" r:id="rId87"/>
    <p:sldId id="834" r:id="rId88"/>
    <p:sldId id="833" r:id="rId89"/>
    <p:sldId id="835" r:id="rId90"/>
    <p:sldId id="836" r:id="rId91"/>
    <p:sldId id="837" r:id="rId92"/>
    <p:sldId id="838" r:id="rId93"/>
    <p:sldId id="839" r:id="rId94"/>
    <p:sldId id="843" r:id="rId95"/>
    <p:sldId id="842" r:id="rId96"/>
    <p:sldId id="841" r:id="rId97"/>
    <p:sldId id="840" r:id="rId98"/>
    <p:sldId id="845" r:id="rId99"/>
    <p:sldId id="844" r:id="rId100"/>
    <p:sldId id="846" r:id="rId101"/>
    <p:sldId id="850" r:id="rId102"/>
    <p:sldId id="849" r:id="rId103"/>
    <p:sldId id="848" r:id="rId104"/>
    <p:sldId id="853" r:id="rId105"/>
    <p:sldId id="852" r:id="rId106"/>
    <p:sldId id="851" r:id="rId107"/>
    <p:sldId id="855" r:id="rId108"/>
    <p:sldId id="854" r:id="rId109"/>
    <p:sldId id="856" r:id="rId110"/>
    <p:sldId id="857" r:id="rId111"/>
    <p:sldId id="861" r:id="rId112"/>
    <p:sldId id="860" r:id="rId113"/>
    <p:sldId id="859" r:id="rId114"/>
    <p:sldId id="858" r:id="rId115"/>
    <p:sldId id="865" r:id="rId116"/>
    <p:sldId id="864" r:id="rId117"/>
    <p:sldId id="863" r:id="rId118"/>
    <p:sldId id="867" r:id="rId119"/>
    <p:sldId id="866" r:id="rId120"/>
    <p:sldId id="862" r:id="rId121"/>
    <p:sldId id="870" r:id="rId122"/>
    <p:sldId id="869" r:id="rId123"/>
    <p:sldId id="868" r:id="rId124"/>
    <p:sldId id="872" r:id="rId125"/>
    <p:sldId id="871" r:id="rId126"/>
    <p:sldId id="873" r:id="rId127"/>
    <p:sldId id="874" r:id="rId128"/>
    <p:sldId id="876" r:id="rId129"/>
    <p:sldId id="991" r:id="rId130"/>
    <p:sldId id="875" r:id="rId131"/>
    <p:sldId id="897" r:id="rId132"/>
    <p:sldId id="883" r:id="rId133"/>
    <p:sldId id="882" r:id="rId134"/>
    <p:sldId id="881" r:id="rId135"/>
    <p:sldId id="880" r:id="rId136"/>
    <p:sldId id="879" r:id="rId137"/>
    <p:sldId id="877" r:id="rId138"/>
    <p:sldId id="902" r:id="rId139"/>
    <p:sldId id="901" r:id="rId140"/>
    <p:sldId id="900" r:id="rId141"/>
    <p:sldId id="899" r:id="rId142"/>
    <p:sldId id="904" r:id="rId143"/>
    <p:sldId id="903" r:id="rId144"/>
    <p:sldId id="905" r:id="rId145"/>
    <p:sldId id="908" r:id="rId146"/>
    <p:sldId id="907" r:id="rId147"/>
    <p:sldId id="911" r:id="rId148"/>
    <p:sldId id="910" r:id="rId149"/>
    <p:sldId id="909" r:id="rId150"/>
    <p:sldId id="913" r:id="rId151"/>
    <p:sldId id="914" r:id="rId152"/>
    <p:sldId id="915" r:id="rId153"/>
    <p:sldId id="922" r:id="rId154"/>
    <p:sldId id="992" r:id="rId155"/>
    <p:sldId id="993" r:id="rId156"/>
    <p:sldId id="912" r:id="rId157"/>
    <p:sldId id="916" r:id="rId158"/>
    <p:sldId id="917" r:id="rId159"/>
    <p:sldId id="918" r:id="rId160"/>
    <p:sldId id="920" r:id="rId161"/>
    <p:sldId id="921" r:id="rId162"/>
    <p:sldId id="923" r:id="rId163"/>
    <p:sldId id="924" r:id="rId164"/>
    <p:sldId id="925" r:id="rId165"/>
    <p:sldId id="927" r:id="rId166"/>
    <p:sldId id="775" r:id="rId167"/>
    <p:sldId id="776" r:id="rId168"/>
    <p:sldId id="928" r:id="rId169"/>
    <p:sldId id="929" r:id="rId170"/>
    <p:sldId id="275" r:id="rId171"/>
    <p:sldId id="931" r:id="rId172"/>
    <p:sldId id="930" r:id="rId173"/>
    <p:sldId id="932" r:id="rId174"/>
    <p:sldId id="933" r:id="rId175"/>
    <p:sldId id="938" r:id="rId176"/>
    <p:sldId id="934" r:id="rId177"/>
    <p:sldId id="936" r:id="rId178"/>
    <p:sldId id="935" r:id="rId179"/>
    <p:sldId id="937" r:id="rId180"/>
    <p:sldId id="987" r:id="rId181"/>
    <p:sldId id="941" r:id="rId182"/>
    <p:sldId id="939" r:id="rId183"/>
    <p:sldId id="940" r:id="rId184"/>
    <p:sldId id="944" r:id="rId185"/>
    <p:sldId id="943" r:id="rId186"/>
    <p:sldId id="946" r:id="rId187"/>
    <p:sldId id="948" r:id="rId188"/>
    <p:sldId id="947" r:id="rId189"/>
    <p:sldId id="949" r:id="rId190"/>
    <p:sldId id="945" r:id="rId191"/>
    <p:sldId id="955" r:id="rId192"/>
    <p:sldId id="950" r:id="rId193"/>
    <p:sldId id="954" r:id="rId194"/>
    <p:sldId id="953" r:id="rId195"/>
    <p:sldId id="956" r:id="rId196"/>
    <p:sldId id="952" r:id="rId197"/>
    <p:sldId id="957" r:id="rId198"/>
    <p:sldId id="959" r:id="rId199"/>
    <p:sldId id="958" r:id="rId200"/>
    <p:sldId id="960" r:id="rId201"/>
    <p:sldId id="961" r:id="rId202"/>
    <p:sldId id="963" r:id="rId203"/>
    <p:sldId id="962" r:id="rId204"/>
    <p:sldId id="964" r:id="rId205"/>
    <p:sldId id="965" r:id="rId206"/>
    <p:sldId id="967" r:id="rId207"/>
    <p:sldId id="966" r:id="rId208"/>
    <p:sldId id="972" r:id="rId209"/>
    <p:sldId id="970" r:id="rId210"/>
    <p:sldId id="974" r:id="rId211"/>
    <p:sldId id="973" r:id="rId212"/>
    <p:sldId id="975" r:id="rId213"/>
    <p:sldId id="976" r:id="rId214"/>
    <p:sldId id="979" r:id="rId215"/>
    <p:sldId id="978" r:id="rId216"/>
    <p:sldId id="977" r:id="rId217"/>
    <p:sldId id="980" r:id="rId218"/>
    <p:sldId id="981" r:id="rId219"/>
    <p:sldId id="984" r:id="rId220"/>
    <p:sldId id="441" r:id="rId2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67" autoAdjust="0"/>
    <p:restoredTop sz="86087" autoAdjust="0"/>
  </p:normalViewPr>
  <p:slideViewPr>
    <p:cSldViewPr>
      <p:cViewPr varScale="1">
        <p:scale>
          <a:sx n="69" d="100"/>
          <a:sy n="69" d="100"/>
        </p:scale>
        <p:origin x="-107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222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224" Type="http://schemas.openxmlformats.org/officeDocument/2006/relationships/viewProps" Target="view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0.1787589919315643"/>
          <c:y val="9.2325893135015671E-2"/>
          <c:w val="0.59890687275201715"/>
          <c:h val="0.854191349269516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6.1728395061728504E-3"/>
                  <c:y val="0.12495751508655586"/>
                </c:manualLayout>
              </c:layout>
              <c:tx>
                <c:rich>
                  <a:bodyPr/>
                  <a:lstStyle/>
                  <a:p>
                    <a:r>
                      <a:rPr smtClean="0"/>
                      <a:t>311800</a:t>
                    </a:r>
                    <a:endParaRPr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E84-45DA-A117-CFBFE2DC13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311800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E84-45DA-A117-CFBFE2DC130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dLbls>
            <c:dLbl>
              <c:idx val="0"/>
              <c:layout>
                <c:manualLayout>
                  <c:x val="3.5493827160494318E-2"/>
                  <c:y val="0.16570453087565132"/>
                </c:manualLayout>
              </c:layout>
              <c:tx>
                <c:rich>
                  <a:bodyPr/>
                  <a:lstStyle/>
                  <a:p>
                    <a:r>
                      <a:rPr smtClean="0"/>
                      <a:t>289200</a:t>
                    </a:r>
                    <a:endParaRPr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289290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E84-45DA-A117-CFBFE2DC1305}"/>
            </c:ext>
          </c:extLst>
        </c:ser>
        <c:shape val="cylinder"/>
        <c:axId val="105446784"/>
        <c:axId val="38479360"/>
        <c:axId val="0"/>
      </c:bar3DChart>
      <c:catAx>
        <c:axId val="105446784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lang="tt-RU"/>
                </a:pPr>
                <a:r>
                  <a:rPr lang="ru-RU" dirty="0" smtClean="0"/>
                  <a:t>Исполнение 93</a:t>
                </a:r>
                <a:r>
                  <a:rPr lang="ru-RU" baseline="0" dirty="0" smtClean="0"/>
                  <a:t> %</a:t>
                </a:r>
                <a:endParaRPr lang="ru-RU" dirty="0"/>
              </a:p>
            </c:rich>
          </c:tx>
        </c:title>
        <c:numFmt formatCode="General" sourceLinked="0"/>
        <c:majorTickMark val="none"/>
        <c:tickLblPos val="nextTo"/>
        <c:crossAx val="38479360"/>
        <c:crosses val="autoZero"/>
        <c:auto val="1"/>
        <c:lblAlgn val="ctr"/>
        <c:lblOffset val="100"/>
      </c:catAx>
      <c:valAx>
        <c:axId val="38479360"/>
        <c:scaling>
          <c:orientation val="minMax"/>
        </c:scaling>
        <c:axPos val="l"/>
        <c:majorGridlines/>
        <c:title>
          <c:txPr>
            <a:bodyPr/>
            <a:lstStyle/>
            <a:p>
              <a:pPr>
                <a:defRPr lang="tt-RU"/>
              </a:pPr>
              <a:endParaRPr lang="ru-RU"/>
            </a:p>
          </c:txPr>
        </c:title>
        <c:numFmt formatCode="General" sourceLinked="1"/>
        <c:tickLblPos val="nextTo"/>
        <c:txPr>
          <a:bodyPr/>
          <a:lstStyle/>
          <a:p>
            <a:pPr>
              <a:defRPr lang="tt-RU"/>
            </a:pPr>
            <a:endParaRPr lang="ru-RU"/>
          </a:p>
        </c:txPr>
        <c:crossAx val="105446784"/>
        <c:crosses val="autoZero"/>
        <c:crossBetween val="between"/>
      </c:valAx>
    </c:plotArea>
    <c:legend>
      <c:legendPos val="r"/>
      <c:txPr>
        <a:bodyPr/>
        <a:lstStyle/>
        <a:p>
          <a:pPr>
            <a:defRPr lang="tt-RU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976195683872855"/>
          <c:y val="5.7829954540877464E-2"/>
          <c:w val="0.64533452415670267"/>
          <c:h val="0.8100157696725640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2.0061728395061731E-2"/>
                  <c:y val="0.1070524290353343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00F-4436-A77F-1C90646C9F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Исполнено свыше 100 %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4335736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00F-4436-A77F-1C90646C9F7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Исполнено</c:v>
                </c:pt>
              </c:strCache>
            </c:strRef>
          </c:tx>
          <c:dLbls>
            <c:dLbl>
              <c:idx val="0"/>
              <c:layout>
                <c:manualLayout>
                  <c:x val="2.3148148148148147E-2"/>
                  <c:y val="0.10705242903533436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Исполнено свыше 100 %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4318430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00F-4436-A77F-1C90646C9F78}"/>
            </c:ext>
          </c:extLst>
        </c:ser>
        <c:shape val="cylinder"/>
        <c:axId val="39656832"/>
        <c:axId val="39670912"/>
        <c:axId val="0"/>
      </c:bar3DChart>
      <c:catAx>
        <c:axId val="39656832"/>
        <c:scaling>
          <c:orientation val="minMax"/>
        </c:scaling>
        <c:delete val="1"/>
        <c:axPos val="b"/>
        <c:numFmt formatCode="General" sourceLinked="0"/>
        <c:tickLblPos val="nextTo"/>
        <c:crossAx val="39670912"/>
        <c:crosses val="autoZero"/>
        <c:auto val="1"/>
        <c:lblAlgn val="ctr"/>
        <c:lblOffset val="100"/>
      </c:catAx>
      <c:valAx>
        <c:axId val="3967091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tt-RU"/>
            </a:pPr>
            <a:endParaRPr lang="ru-RU"/>
          </a:p>
        </c:txPr>
        <c:crossAx val="39656832"/>
        <c:crosses val="autoZero"/>
        <c:crossBetween val="between"/>
      </c:valAx>
    </c:plotArea>
    <c:legend>
      <c:legendPos val="r"/>
      <c:txPr>
        <a:bodyPr/>
        <a:lstStyle/>
        <a:p>
          <a:pPr>
            <a:defRPr lang="tt-RU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view3D>
      <c:rAngAx val="1"/>
    </c:view3D>
    <c:plotArea>
      <c:layout>
        <c:manualLayout>
          <c:layoutTarget val="inner"/>
          <c:xMode val="edge"/>
          <c:yMode val="edge"/>
          <c:x val="0.14357256577261393"/>
          <c:y val="3.0520565035415326E-2"/>
          <c:w val="0.63771579644514131"/>
          <c:h val="0.8453807847364144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1.0802469135802633E-2"/>
                  <c:y val="0.1620253349119717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DCF-425F-B8F0-D6C5BAB07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Исполнение 100 %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4349562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DCF-425F-B8F0-D6C5BAB0717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dLbls>
            <c:dLbl>
              <c:idx val="0"/>
              <c:layout>
                <c:manualLayout>
                  <c:x val="2.6234567901234612E-2"/>
                  <c:y val="0.1446654775999754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DCF-425F-B8F0-D6C5BAB07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Исполнение 100 %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4321310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DCF-425F-B8F0-D6C5BAB07175}"/>
            </c:ext>
          </c:extLst>
        </c:ser>
        <c:shape val="cylinder"/>
        <c:axId val="39721984"/>
        <c:axId val="39727872"/>
        <c:axId val="0"/>
      </c:bar3DChart>
      <c:catAx>
        <c:axId val="39721984"/>
        <c:scaling>
          <c:orientation val="minMax"/>
        </c:scaling>
        <c:delete val="1"/>
        <c:axPos val="b"/>
        <c:majorGridlines/>
        <c:numFmt formatCode="General" sourceLinked="0"/>
        <c:tickLblPos val="nextTo"/>
        <c:crossAx val="39727872"/>
        <c:crosses val="autoZero"/>
        <c:auto val="1"/>
        <c:lblAlgn val="ctr"/>
        <c:lblOffset val="100"/>
      </c:catAx>
      <c:valAx>
        <c:axId val="3972787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tt-RU"/>
            </a:pPr>
            <a:endParaRPr lang="ru-RU"/>
          </a:p>
        </c:txPr>
        <c:crossAx val="39721984"/>
        <c:crosses val="autoZero"/>
        <c:crossBetween val="between"/>
      </c:valAx>
    </c:plotArea>
    <c:legend>
      <c:legendPos val="r"/>
      <c:txPr>
        <a:bodyPr/>
        <a:lstStyle/>
        <a:p>
          <a:pPr>
            <a:defRPr lang="tt-RU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title>
      <c:tx>
        <c:rich>
          <a:bodyPr/>
          <a:lstStyle/>
          <a:p>
            <a:pPr>
              <a:defRPr lang="tt-RU"/>
            </a:pPr>
            <a:r>
              <a:rPr lang="ru-RU" dirty="0" smtClean="0"/>
              <a:t>Исполнение 96 %</a:t>
            </a:r>
            <a:endParaRPr lang="ru-RU" dirty="0"/>
          </a:p>
        </c:rich>
      </c:tx>
      <c:layout>
        <c:manualLayout>
          <c:xMode val="edge"/>
          <c:yMode val="edge"/>
          <c:x val="0.69077160493827883"/>
          <c:y val="0.92041917322522349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1.8518518518518583E-2"/>
                  <c:y val="0.1738569549425422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A67-4458-A295-B58137D292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80200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A67-4458-A295-B58137D2926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dLbls>
            <c:dLbl>
              <c:idx val="0"/>
              <c:layout>
                <c:manualLayout>
                  <c:x val="5.6583708480090844E-17"/>
                  <c:y val="0.1738569549425422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A67-4458-A295-B58137D292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77437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A67-4458-A295-B58137D29260}"/>
            </c:ext>
          </c:extLst>
        </c:ser>
        <c:shape val="cylinder"/>
        <c:axId val="38965248"/>
        <c:axId val="38966784"/>
        <c:axId val="0"/>
      </c:bar3DChart>
      <c:catAx>
        <c:axId val="38965248"/>
        <c:scaling>
          <c:orientation val="minMax"/>
        </c:scaling>
        <c:delete val="1"/>
        <c:axPos val="b"/>
        <c:numFmt formatCode="General" sourceLinked="0"/>
        <c:majorTickMark val="none"/>
        <c:tickLblPos val="nextTo"/>
        <c:crossAx val="38966784"/>
        <c:crosses val="autoZero"/>
        <c:auto val="1"/>
        <c:lblAlgn val="ctr"/>
        <c:lblOffset val="100"/>
      </c:catAx>
      <c:valAx>
        <c:axId val="3896678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lang="tt-RU"/>
            </a:pPr>
            <a:endParaRPr lang="ru-RU"/>
          </a:p>
        </c:txPr>
        <c:crossAx val="38965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229482702305872"/>
          <c:y val="0.47461427303665088"/>
          <c:w val="0.24770517297694233"/>
          <c:h val="0.17456064069600224"/>
        </c:manualLayout>
      </c:layout>
      <c:txPr>
        <a:bodyPr/>
        <a:lstStyle/>
        <a:p>
          <a:pPr>
            <a:defRPr lang="tt-RU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0.11750121512588704"/>
          <c:y val="0.15909580203565971"/>
          <c:w val="0.6601646495576946"/>
          <c:h val="0.7946474684566607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2.9320987654320996E-2"/>
                  <c:y val="0.2169982163999648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AB0-41AA-A1CA-05F817B015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Исполнение 89 %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72400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AB0-41AA-A1CA-05F817B015E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dLbls>
            <c:dLbl>
              <c:idx val="0"/>
              <c:layout>
                <c:manualLayout>
                  <c:x val="6.1728395061728964E-3"/>
                  <c:y val="0.1475587871519760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AB0-41AA-A1CA-05F817B015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Исполнение 89 %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73722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AB0-41AA-A1CA-05F817B015E4}"/>
            </c:ext>
          </c:extLst>
        </c:ser>
        <c:shape val="cylinder"/>
        <c:axId val="39079936"/>
        <c:axId val="39081472"/>
        <c:axId val="0"/>
      </c:bar3DChart>
      <c:catAx>
        <c:axId val="39079936"/>
        <c:scaling>
          <c:orientation val="minMax"/>
        </c:scaling>
        <c:delete val="1"/>
        <c:axPos val="b"/>
        <c:numFmt formatCode="General" sourceLinked="0"/>
        <c:majorTickMark val="none"/>
        <c:tickLblPos val="nextTo"/>
        <c:crossAx val="39081472"/>
        <c:crosses val="autoZero"/>
        <c:auto val="1"/>
        <c:lblAlgn val="ctr"/>
        <c:lblOffset val="100"/>
      </c:catAx>
      <c:valAx>
        <c:axId val="3908147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lang="tt-RU"/>
            </a:pPr>
            <a:endParaRPr lang="ru-RU"/>
          </a:p>
        </c:txPr>
        <c:crossAx val="39079936"/>
        <c:crosses val="autoZero"/>
        <c:crossBetween val="between"/>
      </c:valAx>
    </c:plotArea>
    <c:legend>
      <c:legendPos val="r"/>
      <c:txPr>
        <a:bodyPr/>
        <a:lstStyle/>
        <a:p>
          <a:pPr>
            <a:defRPr lang="tt-RU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0266319140662994"/>
          <c:y val="4.5841916608943101E-2"/>
          <c:w val="0.67976353650238275"/>
          <c:h val="0.9226529839996597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1.2345679012345723E-2"/>
                  <c:y val="0.1099457629759824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EFB-4615-881D-006392A30B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Исполнение свыше 100 %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EFB-4615-881D-006392A30B1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dLbls>
            <c:dLbl>
              <c:idx val="0"/>
              <c:layout>
                <c:manualLayout>
                  <c:x val="3.2407407407407877E-2"/>
                  <c:y val="0.1735985731199697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EFB-4615-881D-006392A30B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Исполнение свыше 100 %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4035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EFB-4615-881D-006392A30B11}"/>
            </c:ext>
          </c:extLst>
        </c:ser>
        <c:shape val="cylinder"/>
        <c:axId val="39301120"/>
        <c:axId val="39302656"/>
        <c:axId val="0"/>
      </c:bar3DChart>
      <c:catAx>
        <c:axId val="39301120"/>
        <c:scaling>
          <c:orientation val="minMax"/>
        </c:scaling>
        <c:delete val="1"/>
        <c:axPos val="b"/>
        <c:numFmt formatCode="General" sourceLinked="0"/>
        <c:majorTickMark val="none"/>
        <c:tickLblPos val="nextTo"/>
        <c:crossAx val="39302656"/>
        <c:crosses val="autoZero"/>
        <c:auto val="1"/>
        <c:lblAlgn val="ctr"/>
        <c:lblOffset val="100"/>
      </c:catAx>
      <c:valAx>
        <c:axId val="3930265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lang="tt-RU"/>
            </a:pPr>
            <a:endParaRPr lang="ru-RU"/>
          </a:p>
        </c:txPr>
        <c:crossAx val="39301120"/>
        <c:crosses val="autoZero"/>
        <c:crossBetween val="between"/>
      </c:valAx>
    </c:plotArea>
    <c:legend>
      <c:legendPos val="r"/>
      <c:txPr>
        <a:bodyPr/>
        <a:lstStyle/>
        <a:p>
          <a:pPr>
            <a:defRPr lang="tt-RU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0.2401446928159579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0E4-42F8-A2C2-090AF0BB7A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Исполнение 93 %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0E4-42F8-A2C2-090AF0BB7A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dLbls>
            <c:dLbl>
              <c:idx val="0"/>
              <c:layout>
                <c:manualLayout>
                  <c:x val="4.6296296296296927E-3"/>
                  <c:y val="0.1359855489439761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0E4-42F8-A2C2-090AF0BB7A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Исполнение 93 %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0E4-42F8-A2C2-090AF0BB7A2B}"/>
            </c:ext>
          </c:extLst>
        </c:ser>
        <c:shape val="cylinder"/>
        <c:axId val="39161216"/>
        <c:axId val="39175296"/>
        <c:axId val="0"/>
      </c:bar3DChart>
      <c:catAx>
        <c:axId val="39161216"/>
        <c:scaling>
          <c:orientation val="minMax"/>
        </c:scaling>
        <c:delete val="1"/>
        <c:axPos val="b"/>
        <c:numFmt formatCode="General" sourceLinked="0"/>
        <c:majorTickMark val="none"/>
        <c:tickLblPos val="nextTo"/>
        <c:crossAx val="39175296"/>
        <c:crosses val="autoZero"/>
        <c:auto val="1"/>
        <c:lblAlgn val="ctr"/>
        <c:lblOffset val="100"/>
      </c:catAx>
      <c:valAx>
        <c:axId val="3917529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lang="tt-RU"/>
            </a:pPr>
            <a:endParaRPr lang="ru-RU"/>
          </a:p>
        </c:txPr>
        <c:crossAx val="39161216"/>
        <c:crosses val="autoZero"/>
        <c:crossBetween val="between"/>
      </c:valAx>
    </c:plotArea>
    <c:legend>
      <c:legendPos val="r"/>
      <c:txPr>
        <a:bodyPr/>
        <a:lstStyle/>
        <a:p>
          <a:pPr>
            <a:defRPr lang="tt-RU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2657528919996131"/>
          <c:y val="9.5442991891670853E-2"/>
          <c:w val="0.67099798289102763"/>
          <c:h val="0.7608294640064325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2.1604938271605267E-2"/>
                  <c:y val="0.1475587871519760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885-43C2-86FF-82F7577FA9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Исполнение свыше 100 %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352567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885-43C2-86FF-82F7577FA92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исполнено</c:v>
                </c:pt>
              </c:strCache>
            </c:strRef>
          </c:tx>
          <c:dLbls>
            <c:dLbl>
              <c:idx val="0"/>
              <c:layout>
                <c:manualLayout>
                  <c:x val="9.2592592592594409E-3"/>
                  <c:y val="0.2603978596799543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885-43C2-86FF-82F7577FA9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Исполнение свыше 100 %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357792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885-43C2-86FF-82F7577FA929}"/>
            </c:ext>
          </c:extLst>
        </c:ser>
        <c:shape val="cylinder"/>
        <c:axId val="39353728"/>
        <c:axId val="39367808"/>
        <c:axId val="0"/>
      </c:bar3DChart>
      <c:catAx>
        <c:axId val="3935372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tt-RU"/>
            </a:pPr>
            <a:endParaRPr lang="ru-RU"/>
          </a:p>
        </c:txPr>
        <c:crossAx val="39367808"/>
        <c:crosses val="autoZero"/>
        <c:auto val="1"/>
        <c:lblAlgn val="ctr"/>
        <c:lblOffset val="100"/>
      </c:catAx>
      <c:valAx>
        <c:axId val="3936780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tt-RU"/>
            </a:pPr>
            <a:endParaRPr lang="ru-RU"/>
          </a:p>
        </c:txPr>
        <c:crossAx val="39353728"/>
        <c:crosses val="autoZero"/>
        <c:crossBetween val="between"/>
      </c:valAx>
    </c:plotArea>
    <c:legend>
      <c:legendPos val="r"/>
      <c:txPr>
        <a:bodyPr/>
        <a:lstStyle/>
        <a:p>
          <a:pPr>
            <a:defRPr lang="tt-RU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1.5432098765432245E-2"/>
                  <c:y val="7.748809801329191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629-45C1-9F40-DF1CD1F162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исполнено свыше 100 %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629-45C1-9F40-DF1CD1F1625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Исполнено</c:v>
                </c:pt>
              </c:strCache>
            </c:strRef>
          </c:tx>
          <c:dLbls>
            <c:dLbl>
              <c:idx val="0"/>
              <c:layout>
                <c:manualLayout>
                  <c:x val="1.8518518518518583E-2"/>
                  <c:y val="0.1897122399635774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629-45C1-9F40-DF1CD1F162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исполнено свыше 100 %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629-45C1-9F40-DF1CD1F16250}"/>
            </c:ext>
          </c:extLst>
        </c:ser>
        <c:shape val="cylinder"/>
        <c:axId val="39390208"/>
        <c:axId val="39396096"/>
        <c:axId val="0"/>
      </c:bar3DChart>
      <c:catAx>
        <c:axId val="3939020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tt-RU"/>
            </a:pPr>
            <a:endParaRPr lang="ru-RU"/>
          </a:p>
        </c:txPr>
        <c:crossAx val="39396096"/>
        <c:crosses val="autoZero"/>
        <c:auto val="1"/>
        <c:lblAlgn val="ctr"/>
        <c:lblOffset val="100"/>
      </c:catAx>
      <c:valAx>
        <c:axId val="3939609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tt-RU"/>
            </a:pPr>
            <a:endParaRPr lang="ru-RU"/>
          </a:p>
        </c:txPr>
        <c:crossAx val="39390208"/>
        <c:crosses val="autoZero"/>
        <c:crossBetween val="between"/>
      </c:valAx>
    </c:plotArea>
    <c:legend>
      <c:legendPos val="r"/>
      <c:txPr>
        <a:bodyPr/>
        <a:lstStyle/>
        <a:p>
          <a:pPr>
            <a:defRPr lang="tt-RU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75000"/>
                    <a:shade val="85000"/>
                    <a:satMod val="230000"/>
                  </a:schemeClr>
                </a:gs>
                <a:gs pos="25000">
                  <a:schemeClr val="accent2">
                    <a:tint val="90000"/>
                    <a:shade val="70000"/>
                    <a:satMod val="220000"/>
                  </a:schemeClr>
                </a:gs>
                <a:gs pos="50000">
                  <a:schemeClr val="accent2">
                    <a:tint val="90000"/>
                    <a:shade val="58000"/>
                    <a:satMod val="225000"/>
                  </a:schemeClr>
                </a:gs>
                <a:gs pos="65000">
                  <a:schemeClr val="accent2">
                    <a:tint val="90000"/>
                    <a:shade val="58000"/>
                    <a:satMod val="225000"/>
                  </a:schemeClr>
                </a:gs>
                <a:gs pos="80000">
                  <a:schemeClr val="accent2">
                    <a:tint val="90000"/>
                    <a:shade val="69000"/>
                    <a:satMod val="220000"/>
                  </a:schemeClr>
                </a:gs>
                <a:gs pos="100000">
                  <a:schemeClr val="accent2">
                    <a:tint val="77000"/>
                    <a:shade val="80000"/>
                    <a:satMod val="23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2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/>
            </a:sp3d>
          </c:spPr>
          <c:dLbls>
            <c:dLbl>
              <c:idx val="0"/>
              <c:layout>
                <c:manualLayout>
                  <c:x val="2.7777777777778394E-2"/>
                  <c:y val="0.1851718113279676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B0E-44EA-8325-3E99E91CB0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Исполнение 100%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350000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B0E-44EA-8325-3E99E91CB0C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75000"/>
                    <a:shade val="85000"/>
                    <a:satMod val="230000"/>
                  </a:schemeClr>
                </a:gs>
                <a:gs pos="25000">
                  <a:schemeClr val="accent4">
                    <a:tint val="90000"/>
                    <a:shade val="70000"/>
                    <a:satMod val="220000"/>
                  </a:schemeClr>
                </a:gs>
                <a:gs pos="50000">
                  <a:schemeClr val="accent4">
                    <a:tint val="90000"/>
                    <a:shade val="58000"/>
                    <a:satMod val="225000"/>
                  </a:schemeClr>
                </a:gs>
                <a:gs pos="65000">
                  <a:schemeClr val="accent4">
                    <a:tint val="90000"/>
                    <a:shade val="58000"/>
                    <a:satMod val="225000"/>
                  </a:schemeClr>
                </a:gs>
                <a:gs pos="80000">
                  <a:schemeClr val="accent4">
                    <a:tint val="90000"/>
                    <a:shade val="69000"/>
                    <a:satMod val="220000"/>
                  </a:schemeClr>
                </a:gs>
                <a:gs pos="100000">
                  <a:schemeClr val="accent4">
                    <a:tint val="77000"/>
                    <a:shade val="80000"/>
                    <a:satMod val="23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  <a:scene3d>
              <a:camera prst="obliqueTopLeft" fov="600000">
                <a:rot lat="0" lon="0" rev="0"/>
              </a:camera>
              <a:lightRig rig="balanced" dir="t">
                <a:rot lat="0" lon="0" rev="19200000"/>
              </a:lightRig>
            </a:scene3d>
            <a:sp3d contourW="12700" prstMaterial="matte">
              <a:bevelT w="60000" h="50800"/>
              <a:contourClr>
                <a:schemeClr val="accent4">
                  <a:shade val="60000"/>
                  <a:satMod val="110000"/>
                </a:schemeClr>
              </a:contourClr>
            </a:sp3d>
          </c:spPr>
          <c:dLbls>
            <c:dLbl>
              <c:idx val="0"/>
              <c:layout>
                <c:manualLayout>
                  <c:x val="2.0061728395061783E-2"/>
                  <c:y val="0.1678119540159707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B0E-44EA-8325-3E99E91CB0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Исполнение 100%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350000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B0E-44EA-8325-3E99E91CB0CA}"/>
            </c:ext>
          </c:extLst>
        </c:ser>
        <c:shape val="cylinder"/>
        <c:axId val="39451648"/>
        <c:axId val="39523072"/>
        <c:axId val="0"/>
      </c:bar3DChart>
      <c:catAx>
        <c:axId val="3945164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lang="tt-RU"/>
            </a:pPr>
            <a:endParaRPr lang="ru-RU"/>
          </a:p>
        </c:txPr>
        <c:crossAx val="39523072"/>
        <c:crosses val="autoZero"/>
        <c:auto val="1"/>
        <c:lblAlgn val="ctr"/>
        <c:lblOffset val="100"/>
      </c:catAx>
      <c:valAx>
        <c:axId val="3952307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lang="tt-RU"/>
            </a:pPr>
            <a:endParaRPr lang="ru-RU"/>
          </a:p>
        </c:txPr>
        <c:crossAx val="39451648"/>
        <c:crosses val="autoZero"/>
        <c:crossBetween val="between"/>
      </c:valAx>
    </c:plotArea>
    <c:legend>
      <c:legendPos val="r"/>
      <c:txPr>
        <a:bodyPr/>
        <a:lstStyle/>
        <a:p>
          <a:pPr>
            <a:defRPr lang="tt-RU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4">
                      <a:tint val="75000"/>
                      <a:shade val="85000"/>
                      <a:satMod val="230000"/>
                    </a:schemeClr>
                  </a:gs>
                  <a:gs pos="25000">
                    <a:schemeClr val="accent4">
                      <a:tint val="90000"/>
                      <a:shade val="70000"/>
                      <a:satMod val="220000"/>
                    </a:schemeClr>
                  </a:gs>
                  <a:gs pos="50000">
                    <a:schemeClr val="accent4">
                      <a:tint val="90000"/>
                      <a:shade val="58000"/>
                      <a:satMod val="225000"/>
                    </a:schemeClr>
                  </a:gs>
                  <a:gs pos="65000">
                    <a:schemeClr val="accent4">
                      <a:tint val="90000"/>
                      <a:shade val="58000"/>
                      <a:satMod val="225000"/>
                    </a:schemeClr>
                  </a:gs>
                  <a:gs pos="80000">
                    <a:schemeClr val="accent4">
                      <a:tint val="90000"/>
                      <a:shade val="69000"/>
                      <a:satMod val="220000"/>
                    </a:schemeClr>
                  </a:gs>
                  <a:gs pos="100000">
                    <a:schemeClr val="accent4">
                      <a:tint val="77000"/>
                      <a:shade val="80000"/>
                      <a:satMod val="23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4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0"/>
                </a:lightRig>
              </a:scene3d>
              <a:sp3d prstMaterial="metal">
                <a:bevelT w="10000" h="10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B2D-4B74-B4D6-B2CC1F1A382F}"/>
              </c:ext>
            </c:extLst>
          </c:dPt>
          <c:dLbls>
            <c:dLbl>
              <c:idx val="0"/>
              <c:layout>
                <c:manualLayout>
                  <c:x val="1.0802469135802633E-2"/>
                  <c:y val="0.1678119540159707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B2D-4B74-B4D6-B2CC1F1A38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Исполнение 100 %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3160569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B2D-4B74-B4D6-B2CC1F1A38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30000"/>
                    <a:satMod val="250000"/>
                  </a:schemeClr>
                </a:gs>
                <a:gs pos="72000">
                  <a:schemeClr val="accent4">
                    <a:tint val="75000"/>
                    <a:satMod val="210000"/>
                  </a:schemeClr>
                </a:gs>
                <a:gs pos="100000">
                  <a:schemeClr val="accent4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4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1.0802469135802633E-2"/>
                  <c:y val="0.1330922393919784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B2D-4B74-B4D6-B2CC1F1A38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t-RU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Исполнение 100 %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3160569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B2D-4B74-B4D6-B2CC1F1A382F}"/>
            </c:ext>
          </c:extLst>
        </c:ser>
        <c:shape val="cylinder"/>
        <c:axId val="39566720"/>
        <c:axId val="39572608"/>
        <c:axId val="0"/>
      </c:bar3DChart>
      <c:catAx>
        <c:axId val="3956672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tt-RU"/>
            </a:pPr>
            <a:endParaRPr lang="ru-RU"/>
          </a:p>
        </c:txPr>
        <c:crossAx val="39572608"/>
        <c:crosses val="autoZero"/>
        <c:auto val="1"/>
        <c:lblAlgn val="ctr"/>
        <c:lblOffset val="100"/>
      </c:catAx>
      <c:valAx>
        <c:axId val="3957260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tt-RU"/>
            </a:pPr>
            <a:endParaRPr lang="ru-RU"/>
          </a:p>
        </c:txPr>
        <c:crossAx val="39566720"/>
        <c:crosses val="autoZero"/>
        <c:crossBetween val="between"/>
      </c:valAx>
    </c:plotArea>
    <c:legend>
      <c:legendPos val="r"/>
      <c:txPr>
        <a:bodyPr/>
        <a:lstStyle/>
        <a:p>
          <a:pPr>
            <a:defRPr lang="tt-RU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0.05729</cdr:x>
      <cdr:y>0.90995</cdr:y>
    </cdr:from>
    <cdr:to>
      <cdr:x>0.43056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1462" y="3994167"/>
          <a:ext cx="3071834" cy="3952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000" dirty="0" smtClean="0"/>
            <a:t>Исполнение свыше 100 %</a:t>
          </a:r>
          <a:endParaRPr lang="ru-RU" sz="20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0.17758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8229600" cy="779457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0.17882</cdr:x>
      <cdr:y>0.94908</cdr:y>
    </cdr:from>
    <cdr:to>
      <cdr:x>0.50694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71594" y="3994167"/>
          <a:ext cx="2700350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Исполнение 77 %</a:t>
          </a:r>
          <a:endParaRPr lang="ru-RU" sz="18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0.12793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8229600" cy="571504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0.67361</cdr:x>
      <cdr:y>0.13527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543560" cy="642942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0.01601</cdr:y>
    </cdr:from>
    <cdr:to>
      <cdr:x>0.99638</cdr:x>
      <cdr:y>0.16014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71438"/>
          <a:ext cx="8199831" cy="642942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0.84155</cdr:x>
      <cdr:y>0.13235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6925656" cy="64294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D3C47-D60A-42DF-9B86-F69304CA3858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43E42-A1A0-471E-8F8E-584AFF1452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610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3E42-A1A0-471E-8F8E-584AFF14527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Исполнено</a:t>
            </a:r>
            <a:r>
              <a:rPr lang="ru-RU" baseline="0" dirty="0" smtClean="0"/>
              <a:t> 99 %</a:t>
            </a:r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3E42-A1A0-471E-8F8E-584AFF14527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3E42-A1A0-471E-8F8E-584AFF145276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3E42-A1A0-471E-8F8E-584AFF145276}" type="slidenum">
              <a:rPr lang="ru-RU" smtClean="0"/>
              <a:pPr/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3E42-A1A0-471E-8F8E-584AFF145276}" type="slidenum">
              <a:rPr lang="ru-RU" smtClean="0"/>
              <a:pPr/>
              <a:t>171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AC4DA8-FE57-43F4-A704-1EB32C03B823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jpe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jpe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jpe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jpe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jpe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jpeg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61011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</a:rPr>
              <a:t>Отчетный доклад Совета и Исполнительного комитета Эбалаковского сельского поселения Кайбицкого муниципального района Республики Татарстан</a:t>
            </a:r>
          </a:p>
          <a:p>
            <a:pPr algn="ctr"/>
            <a:r>
              <a:rPr lang="ru-RU" sz="4000" dirty="0" smtClean="0">
                <a:solidFill>
                  <a:srgbClr val="7030A0"/>
                </a:solidFill>
              </a:rPr>
              <a:t>за 2019 год и задачи  на 2020 год.	</a:t>
            </a:r>
            <a:endParaRPr lang="ru-RU" sz="4000" dirty="0"/>
          </a:p>
        </p:txBody>
      </p:sp>
      <p:pic>
        <p:nvPicPr>
          <p:cNvPr id="2050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Берлибашах заложили аллею и благоустроили озеро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-20200120-WA00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857496"/>
            <a:ext cx="4357718" cy="3675637"/>
          </a:xfrm>
          <a:prstGeom prst="rect">
            <a:avLst/>
          </a:prstGeom>
        </p:spPr>
      </p:pic>
      <p:pic>
        <p:nvPicPr>
          <p:cNvPr id="6" name="Рисунок 5" descr="5d9c91e8de1b9_DSC_01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2857496"/>
            <a:ext cx="3786214" cy="36534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Очистка территории русского кладбища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7" descr="очистка кл рус Берлибаш.JPG"/>
          <p:cNvPicPr>
            <a:picLocks noChangeAspect="1"/>
          </p:cNvPicPr>
          <p:nvPr/>
        </p:nvPicPr>
        <p:blipFill>
          <a:blip r:embed="rId3"/>
          <a:srcRect t="15480" b="7120"/>
          <a:stretch>
            <a:fillRect/>
          </a:stretch>
        </p:blipFill>
        <p:spPr>
          <a:xfrm>
            <a:off x="1000100" y="2571744"/>
            <a:ext cx="7572428" cy="40965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ограждения  русского  кладбища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3" descr="рус кладб Берлибаш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2571744"/>
            <a:ext cx="7429552" cy="35719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Установление пожарных гидрантов  в количестве 1 </a:t>
            </a:r>
            <a:r>
              <a:rPr lang="ru-RU" sz="2400" dirty="0" err="1" smtClean="0"/>
              <a:t>шт</a:t>
            </a:r>
            <a:r>
              <a:rPr lang="ru-RU" sz="2400" dirty="0" smtClean="0"/>
              <a:t>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1026" name="Picture 2" descr="C:\Users\Админ\Desktop\ВСЕ ФОТОГРАФИИ СП\Фотографии пожарного гидранта\Пожарные гидранты в зимние время\Малые Кайбиц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500306"/>
            <a:ext cx="3429024" cy="3957626"/>
          </a:xfrm>
          <a:prstGeom prst="rect">
            <a:avLst/>
          </a:prstGeom>
          <a:noFill/>
        </p:spPr>
      </p:pic>
      <p:pic>
        <p:nvPicPr>
          <p:cNvPr id="1027" name="Picture 3" descr="C:\Users\Админ\Desktop\ВСЕ ФОТОГРАФИИ СП\Фотографии пожарного гидранта\Пожарные гидранты в зимние время\Берлибаш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500306"/>
            <a:ext cx="3929090" cy="392909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935161"/>
          <a:ext cx="8229600" cy="2715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03267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32671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75000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312 000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387000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Ремонт ограждения татарского кладбища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17" descr="DSC02043.JPG"/>
          <p:cNvPicPr>
            <a:picLocks noChangeAspect="1"/>
          </p:cNvPicPr>
          <p:nvPr/>
        </p:nvPicPr>
        <p:blipFill>
          <a:blip r:embed="rId3" cstate="print"/>
          <a:srcRect b="10488"/>
          <a:stretch>
            <a:fillRect/>
          </a:stretch>
        </p:blipFill>
        <p:spPr>
          <a:xfrm>
            <a:off x="642910" y="2571744"/>
            <a:ext cx="7500990" cy="387550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. Строительство   детской площадки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12" descr="IMG_20170804_100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500306"/>
            <a:ext cx="4048123" cy="3786214"/>
          </a:xfrm>
          <a:prstGeom prst="rect">
            <a:avLst/>
          </a:prstGeom>
        </p:spPr>
      </p:pic>
      <p:pic>
        <p:nvPicPr>
          <p:cNvPr id="6" name="Рисунок 5" descr="IMG_20170807_143449.jpg"/>
          <p:cNvPicPr>
            <a:picLocks noChangeAspect="1"/>
          </p:cNvPicPr>
          <p:nvPr/>
        </p:nvPicPr>
        <p:blipFill>
          <a:blip r:embed="rId4" cstate="print"/>
          <a:srcRect t="12698"/>
          <a:stretch>
            <a:fillRect/>
          </a:stretch>
        </p:blipFill>
        <p:spPr>
          <a:xfrm>
            <a:off x="5072066" y="2428868"/>
            <a:ext cx="3857652" cy="38576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00034" y="2500306"/>
          <a:ext cx="8229600" cy="2481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79946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9468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69000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276000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345000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Обустройство   детской площадки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12" descr="IMG_20170804_100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357430"/>
            <a:ext cx="4405281" cy="3929090"/>
          </a:xfrm>
          <a:prstGeom prst="rect">
            <a:avLst/>
          </a:prstGeom>
        </p:spPr>
      </p:pic>
      <p:pic>
        <p:nvPicPr>
          <p:cNvPr id="6" name="Рисунок 5" descr="IMG_20170807_1434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2357430"/>
            <a:ext cx="3857620" cy="39290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родника «Татар»  в селе Берлибаш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-20200124-WA00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2500306"/>
            <a:ext cx="7715303" cy="368618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6000" dirty="0" smtClean="0"/>
          </a:p>
          <a:p>
            <a:r>
              <a:rPr lang="ru-RU" sz="6000" dirty="0" smtClean="0"/>
              <a:t>Дер.Мурза Берлибаш</a:t>
            </a:r>
            <a:endParaRPr lang="ru-RU" sz="6000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автодороги «</a:t>
            </a:r>
            <a:r>
              <a:rPr lang="ru-RU" dirty="0" err="1" smtClean="0"/>
              <a:t>Уланово-Каратун</a:t>
            </a:r>
            <a:r>
              <a:rPr lang="ru-RU" dirty="0" smtClean="0"/>
              <a:t>»-Большие Кайбицы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№2(3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786058"/>
            <a:ext cx="4335598" cy="3714776"/>
          </a:xfrm>
          <a:prstGeom prst="rect">
            <a:avLst/>
          </a:prstGeom>
        </p:spPr>
      </p:pic>
      <p:pic>
        <p:nvPicPr>
          <p:cNvPr id="6" name="Рисунок 5" descr="№2(55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2786058"/>
            <a:ext cx="3786214" cy="37147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285989"/>
          <a:ext cx="8229600" cy="2432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985962"/>
                <a:gridCol w="2128838"/>
                <a:gridCol w="2057400"/>
              </a:tblGrid>
              <a:tr h="75010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5010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27900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111600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139500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i="1" dirty="0" smtClean="0"/>
          </a:p>
          <a:p>
            <a:endParaRPr lang="ru-RU" b="1" i="1" dirty="0" smtClean="0"/>
          </a:p>
          <a:p>
            <a:r>
              <a:rPr lang="ru-RU" b="1" i="1" dirty="0" smtClean="0"/>
              <a:t>Приобретение материалов для Мурзы Берлибашского  кладбища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57158" y="2285992"/>
          <a:ext cx="8229600" cy="2481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79946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9468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48000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192000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240000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Ограждение  кладбища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3" descr="DSC00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357430"/>
            <a:ext cx="3786214" cy="4143404"/>
          </a:xfrm>
          <a:prstGeom prst="rect">
            <a:avLst/>
          </a:prstGeom>
        </p:spPr>
      </p:pic>
      <p:pic>
        <p:nvPicPr>
          <p:cNvPr id="6" name="Рисунок 5" descr="DSC012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6750" y="2357430"/>
            <a:ext cx="4452968" cy="42862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Благоустроен и отремонтирован  родник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3" descr="DSC012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357430"/>
            <a:ext cx="4572032" cy="4214842"/>
          </a:xfrm>
          <a:prstGeom prst="rect">
            <a:avLst/>
          </a:prstGeom>
        </p:spPr>
      </p:pic>
      <p:pic>
        <p:nvPicPr>
          <p:cNvPr id="6" name="Содержимое 3" descr="IMG_20151123_1459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2357430"/>
            <a:ext cx="3786214" cy="421484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Проведена ремонтно-восстановительная работа  станции управления насосами 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Установлен погружной насос 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_20150218_1504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2357430"/>
            <a:ext cx="7286676" cy="42148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060305"/>
          <a:ext cx="8229600" cy="240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49452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26931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55000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220000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275000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ограждения кладбища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3" descr="IMG_20151027_1115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357430"/>
            <a:ext cx="8001056" cy="38576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и ограждение водонапорной башни 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3" descr="мурза Башня ограждение 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474329"/>
            <a:ext cx="7286676" cy="388362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Укладка асфальтобетонного покрытия по ул. Ягодная в селе  Берлибаш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-20200120-WA00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857496"/>
            <a:ext cx="4071966" cy="3571900"/>
          </a:xfrm>
          <a:prstGeom prst="rect">
            <a:avLst/>
          </a:prstGeom>
        </p:spPr>
      </p:pic>
      <p:pic>
        <p:nvPicPr>
          <p:cNvPr id="6" name="Рисунок 5" descr="IMG-20200120-WA00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2786058"/>
            <a:ext cx="3786214" cy="37147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Установка пожарного гидранта 1 </a:t>
            </a:r>
            <a:r>
              <a:rPr lang="ru-RU" dirty="0" err="1" smtClean="0"/>
              <a:t>шт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7" descr="IMG_20161021_130451.jpg"/>
          <p:cNvPicPr>
            <a:picLocks noChangeAspect="1"/>
          </p:cNvPicPr>
          <p:nvPr/>
        </p:nvPicPr>
        <p:blipFill>
          <a:blip r:embed="rId3" cstate="print"/>
          <a:srcRect l="17088" t="14647"/>
          <a:stretch>
            <a:fillRect/>
          </a:stretch>
        </p:blipFill>
        <p:spPr>
          <a:xfrm>
            <a:off x="857224" y="2428868"/>
            <a:ext cx="7500958" cy="41607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071675"/>
          <a:ext cx="8229600" cy="2789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10729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0729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45000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180000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225000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Очистка </a:t>
            </a:r>
            <a:r>
              <a:rPr lang="ru-RU" dirty="0" err="1" smtClean="0"/>
              <a:t>несканкцинированной</a:t>
            </a:r>
            <a:r>
              <a:rPr lang="ru-RU" dirty="0" smtClean="0"/>
              <a:t> свалки 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6" descr="IMG_20171214_1337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428868"/>
            <a:ext cx="7929618" cy="42003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родника 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7" descr="IMG_20171212_1136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357430"/>
            <a:ext cx="8286808" cy="421484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143113"/>
          <a:ext cx="8229600" cy="2789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10729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0729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52500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210000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262500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Обустройство   детской площадки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14" descr="IMG_20170614_144814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428868"/>
            <a:ext cx="3875487" cy="3714776"/>
          </a:xfrm>
          <a:prstGeom prst="rect">
            <a:avLst/>
          </a:prstGeom>
        </p:spPr>
      </p:pic>
      <p:pic>
        <p:nvPicPr>
          <p:cNvPr id="7" name="Рисунок 6" descr="IMG_20170704_1642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2357430"/>
            <a:ext cx="4339833" cy="37862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.Установка оборудования  для </a:t>
            </a:r>
            <a:r>
              <a:rPr lang="ru-RU" dirty="0" err="1" smtClean="0"/>
              <a:t>огранечения</a:t>
            </a:r>
            <a:r>
              <a:rPr lang="ru-RU" dirty="0" smtClean="0"/>
              <a:t>  проезда грузовых автомашин и тракторов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4" descr="IMG-20181020-WA00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857496"/>
            <a:ext cx="8286808" cy="364333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всем населенным пунктам выполнен ремонт уличного освещения  с 2014 по 2018 год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_20170831_151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857496"/>
            <a:ext cx="4429156" cy="3432384"/>
          </a:xfrm>
          <a:prstGeom prst="rect">
            <a:avLst/>
          </a:prstGeom>
        </p:spPr>
      </p:pic>
      <p:pic>
        <p:nvPicPr>
          <p:cNvPr id="7" name="Рисунок 6" descr="po-nocham-v-shesti-derevnyakh-volotovskogo-rajona-ne-goryat-fonari.jpg"/>
          <p:cNvPicPr>
            <a:picLocks noChangeAspect="1"/>
          </p:cNvPicPr>
          <p:nvPr/>
        </p:nvPicPr>
        <p:blipFill>
          <a:blip r:embed="rId4"/>
          <a:srcRect r="15624" b="23622"/>
          <a:stretch>
            <a:fillRect/>
          </a:stretch>
        </p:blipFill>
        <p:spPr>
          <a:xfrm>
            <a:off x="5000628" y="2857496"/>
            <a:ext cx="3714776" cy="34290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Зимняя очистка дорог от снега  </a:t>
            </a:r>
          </a:p>
          <a:p>
            <a:r>
              <a:rPr lang="ru-RU" dirty="0" smtClean="0"/>
              <a:t>Благоустройство придорожных полос 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3" descr="487708374_w640_h640_kopiya__dsc82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3000372"/>
            <a:ext cx="2928926" cy="3643338"/>
          </a:xfrm>
          <a:prstGeom prst="rect">
            <a:avLst/>
          </a:prstGeom>
        </p:spPr>
      </p:pic>
      <p:pic>
        <p:nvPicPr>
          <p:cNvPr id="6" name="Рисунок 5" descr="img_8842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2928934"/>
            <a:ext cx="4286280" cy="37147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107157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РЕФЕРЕНДУМ ЗА 5 ЛЕТ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143115"/>
          <a:ext cx="8229600" cy="4457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985962"/>
                <a:gridCol w="2128838"/>
                <a:gridCol w="2057400"/>
              </a:tblGrid>
              <a:tr h="1714513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3571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2014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192000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768000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960000</a:t>
                      </a:r>
                      <a:endParaRPr lang="ru-RU" sz="2400" dirty="0"/>
                    </a:p>
                  </a:txBody>
                  <a:tcPr/>
                </a:tc>
              </a:tr>
              <a:tr h="43571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2015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378500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1514000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1892500</a:t>
                      </a:r>
                      <a:endParaRPr lang="ru-RU" sz="2400" dirty="0"/>
                    </a:p>
                  </a:txBody>
                  <a:tcPr/>
                </a:tc>
              </a:tr>
              <a:tr h="43571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2016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369000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1476000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1845000</a:t>
                      </a:r>
                      <a:endParaRPr lang="ru-RU" sz="2400" dirty="0"/>
                    </a:p>
                  </a:txBody>
                  <a:tcPr/>
                </a:tc>
              </a:tr>
              <a:tr h="43571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2017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363000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1452000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1815000</a:t>
                      </a:r>
                      <a:endParaRPr lang="ru-RU" sz="2400" dirty="0"/>
                    </a:p>
                  </a:txBody>
                  <a:tcPr/>
                </a:tc>
              </a:tr>
              <a:tr h="43571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2018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351000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1404000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1755000</a:t>
                      </a:r>
                      <a:endParaRPr lang="ru-RU" sz="2400" dirty="0"/>
                    </a:p>
                  </a:txBody>
                  <a:tcPr/>
                </a:tc>
              </a:tr>
              <a:tr h="43571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Всего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1653000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6614000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8267000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28736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Укладка асфальтобетонного покрытия по ул. Школьная в селе Берлибаш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-20200120-WA00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786058"/>
            <a:ext cx="4071966" cy="3786214"/>
          </a:xfrm>
          <a:prstGeom prst="rect">
            <a:avLst/>
          </a:prstGeom>
        </p:spPr>
      </p:pic>
      <p:pic>
        <p:nvPicPr>
          <p:cNvPr id="7" name="Рисунок 6" descr="IMG-20200120-WA00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2714620"/>
            <a:ext cx="4214842" cy="38576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ru-RU" sz="203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20300" dirty="0" smtClean="0">
                <a:solidFill>
                  <a:srgbClr val="FF0000"/>
                </a:solidFill>
              </a:rPr>
              <a:t>РЕФЕРЕНДУМ   </a:t>
            </a:r>
          </a:p>
          <a:p>
            <a:pPr algn="ctr">
              <a:buNone/>
            </a:pPr>
            <a:r>
              <a:rPr lang="ru-RU" sz="20300" dirty="0" smtClean="0">
                <a:solidFill>
                  <a:srgbClr val="FF0000"/>
                </a:solidFill>
              </a:rPr>
              <a:t>          2019 год</a:t>
            </a:r>
          </a:p>
          <a:p>
            <a:pPr>
              <a:buNone/>
            </a:pPr>
            <a:r>
              <a:rPr lang="ru-RU" sz="9900" b="1" dirty="0" smtClean="0"/>
              <a:t>        </a:t>
            </a:r>
            <a:r>
              <a:rPr lang="ru-RU" sz="11200" b="1" dirty="0" smtClean="0"/>
              <a:t>Собрано 350 тысяч  рублей </a:t>
            </a:r>
          </a:p>
          <a:p>
            <a:pPr>
              <a:buNone/>
            </a:pPr>
            <a:r>
              <a:rPr lang="ru-RU" sz="11200" b="1" dirty="0" smtClean="0"/>
              <a:t>      Поступило от Республики 1 400 000 рублей</a:t>
            </a:r>
            <a:endParaRPr lang="ru-RU" sz="11200" dirty="0" smtClean="0"/>
          </a:p>
          <a:p>
            <a:pPr>
              <a:buNone/>
            </a:pPr>
            <a:r>
              <a:rPr lang="ru-RU" sz="11200" b="1" dirty="0" smtClean="0"/>
              <a:t>      Общая сумма составило: 1 750 000 тысяч рублей </a:t>
            </a:r>
            <a:endParaRPr lang="ru-RU" sz="11200" dirty="0" smtClean="0"/>
          </a:p>
          <a:p>
            <a:endParaRPr lang="ru-RU" sz="8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7000" b="1" dirty="0" smtClean="0"/>
              <a:t>  </a:t>
            </a:r>
            <a:r>
              <a:rPr lang="ru-RU" sz="12800" dirty="0" smtClean="0"/>
              <a:t> </a:t>
            </a:r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5400" dirty="0" smtClean="0"/>
          </a:p>
          <a:p>
            <a:r>
              <a:rPr lang="ru-RU" sz="5400" dirty="0" smtClean="0"/>
              <a:t>Село Малые Кайбицы</a:t>
            </a:r>
            <a:endParaRPr lang="ru-RU" sz="5400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428867"/>
          <a:ext cx="8229600" cy="2789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10728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07289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165500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662000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827500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Обустройство   детской площадки  </a:t>
            </a:r>
          </a:p>
          <a:p>
            <a:pPr>
              <a:buNone/>
            </a:pPr>
            <a:r>
              <a:rPr lang="ru-RU" dirty="0" smtClean="0"/>
              <a:t>Подрядчик: КФХ Зиннуров </a:t>
            </a:r>
            <a:r>
              <a:rPr lang="ru-RU" dirty="0" err="1" smtClean="0"/>
              <a:t>Фарид</a:t>
            </a:r>
            <a:r>
              <a:rPr lang="ru-RU" dirty="0" smtClean="0"/>
              <a:t> Рашитович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-20190911-WA0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857496"/>
            <a:ext cx="4143404" cy="3818514"/>
          </a:xfrm>
          <a:prstGeom prst="rect">
            <a:avLst/>
          </a:prstGeom>
        </p:spPr>
      </p:pic>
      <p:pic>
        <p:nvPicPr>
          <p:cNvPr id="6" name="Рисунок 5" descr="IMG-20190911-WA00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2857496"/>
            <a:ext cx="4143404" cy="37862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Очистка территории санкционированных и несанкционированных свалок Подрядчик: КФХ Зиннуров </a:t>
            </a:r>
            <a:r>
              <a:rPr lang="ru-RU" dirty="0" err="1" smtClean="0"/>
              <a:t>Фарид</a:t>
            </a:r>
            <a:r>
              <a:rPr lang="ru-RU" dirty="0" smtClean="0"/>
              <a:t> Рашитович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-20190429-WA0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214686"/>
            <a:ext cx="4286280" cy="3429024"/>
          </a:xfrm>
          <a:prstGeom prst="rect">
            <a:avLst/>
          </a:prstGeom>
        </p:spPr>
      </p:pic>
      <p:pic>
        <p:nvPicPr>
          <p:cNvPr id="7" name="Рисунок 6" descr="IMG-20190429-WA00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3214686"/>
            <a:ext cx="4000529" cy="34290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ограждения кладбища «</a:t>
            </a:r>
            <a:r>
              <a:rPr lang="ru-RU" dirty="0" err="1" smtClean="0"/>
              <a:t>Изгелэр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Подрядчик: КФХ Зиннуров </a:t>
            </a:r>
            <a:r>
              <a:rPr lang="ru-RU" dirty="0" err="1" smtClean="0"/>
              <a:t>Фарид</a:t>
            </a:r>
            <a:r>
              <a:rPr lang="ru-RU" dirty="0" smtClean="0"/>
              <a:t> Рашитович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247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3214686"/>
            <a:ext cx="7572428" cy="307183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моста Подрядчик: КФХ Зиннуров </a:t>
            </a:r>
            <a:r>
              <a:rPr lang="ru-RU" dirty="0" err="1" smtClean="0"/>
              <a:t>Фарид</a:t>
            </a:r>
            <a:r>
              <a:rPr lang="ru-RU" dirty="0" smtClean="0"/>
              <a:t> Рашитович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мост новый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2428868"/>
            <a:ext cx="4357718" cy="3929090"/>
          </a:xfrm>
          <a:prstGeom prst="rect">
            <a:avLst/>
          </a:prstGeom>
        </p:spPr>
      </p:pic>
      <p:pic>
        <p:nvPicPr>
          <p:cNvPr id="6" name="Рисунок 5" descr="мост старый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2428868"/>
            <a:ext cx="3929090" cy="39290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Приведение в нормативное состояние щебеночной дороги, подъезд   </a:t>
            </a:r>
            <a:r>
              <a:rPr lang="ru-RU" dirty="0" err="1" smtClean="0"/>
              <a:t>подрядчик:ИП</a:t>
            </a:r>
            <a:r>
              <a:rPr lang="ru-RU" dirty="0" smtClean="0"/>
              <a:t> Хикматуллин Р.Т.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-20190803-WA0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786058"/>
            <a:ext cx="2500330" cy="3714776"/>
          </a:xfrm>
          <a:prstGeom prst="rect">
            <a:avLst/>
          </a:prstGeom>
        </p:spPr>
      </p:pic>
      <p:pic>
        <p:nvPicPr>
          <p:cNvPr id="1026" name="Picture 2" descr="C:\Users\Админ\Desktop\Новая папка (5)\IMG-20200124-WA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1" y="2786058"/>
            <a:ext cx="3214709" cy="3714776"/>
          </a:xfrm>
          <a:prstGeom prst="rect">
            <a:avLst/>
          </a:prstGeom>
          <a:noFill/>
        </p:spPr>
      </p:pic>
      <p:pic>
        <p:nvPicPr>
          <p:cNvPr id="1027" name="Picture 3" descr="C:\Users\Админ\Desktop\Новая папка (5)\IMG-20200124-WA00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2786058"/>
            <a:ext cx="2428892" cy="3714776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6000" dirty="0" smtClean="0"/>
          </a:p>
          <a:p>
            <a:r>
              <a:rPr lang="ru-RU" sz="6000" dirty="0" smtClean="0"/>
              <a:t>Село Берлибаш</a:t>
            </a:r>
            <a:endParaRPr lang="ru-RU" sz="6000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428867"/>
          <a:ext cx="8229600" cy="2718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985962"/>
                <a:gridCol w="2128838"/>
                <a:gridCol w="2057400"/>
              </a:tblGrid>
              <a:tr h="103585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35851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71000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284000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355000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857364"/>
            <a:ext cx="8715436" cy="485778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endParaRPr lang="ru-RU" dirty="0" smtClean="0"/>
          </a:p>
          <a:p>
            <a:r>
              <a:rPr lang="ru-RU" sz="2400" dirty="0" smtClean="0"/>
              <a:t>Ремонт клуба дер. Мурза Берлибаш.</a:t>
            </a:r>
          </a:p>
          <a:p>
            <a:r>
              <a:rPr lang="ru-RU" sz="2400" dirty="0" smtClean="0"/>
              <a:t>Приобретение проектора и экрана  для Берлибашского МФЦ.</a:t>
            </a:r>
          </a:p>
          <a:p>
            <a:r>
              <a:rPr lang="ru-RU" sz="2400" dirty="0" smtClean="0"/>
              <a:t>Решение кадрового вопроса в Малокайбицком клубе.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Щебеночная дорога по ул. Центральная </a:t>
            </a:r>
            <a:r>
              <a:rPr lang="ru-RU" dirty="0" err="1" smtClean="0"/>
              <a:t>Подрядчик:ИП</a:t>
            </a:r>
            <a:r>
              <a:rPr lang="ru-RU" dirty="0" smtClean="0"/>
              <a:t> Хикматуллин 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-20190803-WA0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857496"/>
            <a:ext cx="4412878" cy="3818514"/>
          </a:xfrm>
          <a:prstGeom prst="rect">
            <a:avLst/>
          </a:prstGeom>
        </p:spPr>
      </p:pic>
      <p:pic>
        <p:nvPicPr>
          <p:cNvPr id="7" name="Рисунок 6" descr="IMG-20190803-WA00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2786058"/>
            <a:ext cx="3929090" cy="38576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Установка пожарного гидранта Подрядчик: КФХ Зиннуров </a:t>
            </a:r>
            <a:r>
              <a:rPr lang="ru-RU" dirty="0" err="1" smtClean="0"/>
              <a:t>Фарид</a:t>
            </a:r>
            <a:r>
              <a:rPr lang="ru-RU" dirty="0" smtClean="0"/>
              <a:t> Рашитович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42776" y="3244334"/>
            <a:ext cx="3458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Установка пожарного гидранта</a:t>
            </a:r>
            <a:endParaRPr lang="ru-RU" dirty="0"/>
          </a:p>
        </p:txBody>
      </p:sp>
      <p:pic>
        <p:nvPicPr>
          <p:cNvPr id="6" name="Содержимое 3" descr="IMG_20161021_130502.jpg"/>
          <p:cNvPicPr>
            <a:picLocks noChangeAspect="1"/>
          </p:cNvPicPr>
          <p:nvPr/>
        </p:nvPicPr>
        <p:blipFill>
          <a:blip r:embed="rId3" cstate="print"/>
          <a:srcRect r="1539"/>
          <a:stretch>
            <a:fillRect/>
          </a:stretch>
        </p:blipFill>
        <p:spPr>
          <a:xfrm>
            <a:off x="571472" y="2928934"/>
            <a:ext cx="7858180" cy="37147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5400" dirty="0" smtClean="0"/>
          </a:p>
          <a:p>
            <a:r>
              <a:rPr lang="ru-RU" sz="5400" dirty="0" smtClean="0"/>
              <a:t>Село Эбалаково</a:t>
            </a:r>
            <a:endParaRPr lang="ru-RU" sz="5400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28596" y="2143116"/>
          <a:ext cx="8229600" cy="2946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928694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6357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62000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248000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310500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Обустройство   детской площадки  ООО Романа Плюс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-20190911-WA0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2786058"/>
            <a:ext cx="4000528" cy="3500462"/>
          </a:xfrm>
          <a:prstGeom prst="rect">
            <a:avLst/>
          </a:prstGeom>
        </p:spPr>
      </p:pic>
      <p:pic>
        <p:nvPicPr>
          <p:cNvPr id="6" name="Рисунок 5" descr="IMG-20190911-WA00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2786058"/>
            <a:ext cx="4071966" cy="34290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щебеночного покрытия дороги по ул. Набережная </a:t>
            </a:r>
            <a:r>
              <a:rPr lang="ru-RU" dirty="0" err="1" smtClean="0"/>
              <a:t>Подрядчик:ИП</a:t>
            </a:r>
            <a:r>
              <a:rPr lang="ru-RU" dirty="0" smtClean="0"/>
              <a:t> Хикматуллин  Р.Т.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-20190727-WA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928934"/>
            <a:ext cx="4929222" cy="3429024"/>
          </a:xfrm>
          <a:prstGeom prst="rect">
            <a:avLst/>
          </a:prstGeom>
        </p:spPr>
      </p:pic>
      <p:pic>
        <p:nvPicPr>
          <p:cNvPr id="6" name="Рисунок 5" descr="IMG-20190727-WA00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2857496"/>
            <a:ext cx="3500462" cy="35004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5400" dirty="0" smtClean="0"/>
          </a:p>
          <a:p>
            <a:r>
              <a:rPr lang="ru-RU" sz="5400" dirty="0" smtClean="0"/>
              <a:t>Дер.Мурза Берлибаш</a:t>
            </a:r>
            <a:endParaRPr lang="ru-RU" sz="5400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500303"/>
          <a:ext cx="8229600" cy="2575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89297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92976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51500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206000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257500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Обустройство   детской площадки </a:t>
            </a:r>
          </a:p>
          <a:p>
            <a:pPr>
              <a:buNone/>
            </a:pPr>
            <a:r>
              <a:rPr lang="ru-RU" dirty="0" err="1" smtClean="0"/>
              <a:t>Подрядчик:ООО</a:t>
            </a:r>
            <a:r>
              <a:rPr lang="ru-RU" dirty="0" smtClean="0"/>
              <a:t> Романа Плюс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7" name="Рисунок 6" descr="IMG-20180926-WA00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928934"/>
            <a:ext cx="4357718" cy="3500462"/>
          </a:xfrm>
          <a:prstGeom prst="rect">
            <a:avLst/>
          </a:prstGeom>
        </p:spPr>
      </p:pic>
      <p:pic>
        <p:nvPicPr>
          <p:cNvPr id="8" name="Рисунок 7" descr="IMG_20181025_0854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2928934"/>
            <a:ext cx="3786214" cy="34290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щебеночного покрытия по </a:t>
            </a:r>
            <a:r>
              <a:rPr lang="ru-RU" dirty="0" err="1" smtClean="0"/>
              <a:t>ул</a:t>
            </a:r>
            <a:r>
              <a:rPr lang="ru-RU" dirty="0" smtClean="0"/>
              <a:t> Первомайская  1 км  </a:t>
            </a:r>
            <a:r>
              <a:rPr lang="ru-RU" dirty="0" err="1" smtClean="0"/>
              <a:t>Подрядчик:ИП</a:t>
            </a:r>
            <a:r>
              <a:rPr lang="ru-RU" dirty="0" smtClean="0"/>
              <a:t> Хикматуллин Р.Т.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-20200120-WA00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110924"/>
            <a:ext cx="4929222" cy="3389910"/>
          </a:xfrm>
          <a:prstGeom prst="rect">
            <a:avLst/>
          </a:prstGeom>
        </p:spPr>
      </p:pic>
      <p:pic>
        <p:nvPicPr>
          <p:cNvPr id="6" name="Рисунок 5" descr="IMG-20200120-WA004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0" y="3000372"/>
            <a:ext cx="3643338" cy="35004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214446"/>
          </a:xfrm>
          <a:solidFill>
            <a:schemeClr val="accent4">
              <a:lumMod val="20000"/>
              <a:lumOff val="80000"/>
            </a:schemeClr>
          </a:solidFill>
          <a:effectLst>
            <a:softEdge rad="635000"/>
          </a:effectLst>
        </p:spPr>
        <p:txBody>
          <a:bodyPr>
            <a:normAutofit/>
          </a:bodyPr>
          <a:lstStyle/>
          <a:p>
            <a:pPr algn="ctr"/>
            <a:endParaRPr lang="ru-RU" sz="6600" b="1" i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2214554"/>
            <a:ext cx="73581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7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Исполнение </a:t>
            </a:r>
            <a:br>
              <a:rPr lang="ru-RU" sz="7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 за 2019 год</a:t>
            </a:r>
            <a:endParaRPr lang="ru-RU" sz="7200" dirty="0">
              <a:solidFill>
                <a:srgbClr val="0070C0"/>
              </a:solidFill>
            </a:endParaRPr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185397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По всем населенным пунктам выполнена:</a:t>
            </a:r>
            <a:endParaRPr lang="ru-RU" dirty="0" smtClean="0"/>
          </a:p>
          <a:p>
            <a:r>
              <a:rPr lang="ru-RU" b="1" dirty="0" smtClean="0"/>
              <a:t>Установка уличных указателей подрядчик ИП Гарафутдинов </a:t>
            </a:r>
            <a:r>
              <a:rPr lang="ru-RU" b="1" dirty="0" err="1" smtClean="0"/>
              <a:t>Фаниль</a:t>
            </a:r>
            <a:r>
              <a:rPr lang="ru-RU" b="1" dirty="0" smtClean="0"/>
              <a:t> </a:t>
            </a:r>
            <a:r>
              <a:rPr lang="ru-RU" b="1" dirty="0" err="1" smtClean="0"/>
              <a:t>Фирдаусович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6" name="Рисунок 5" descr="IMG-20200120-WA00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429000"/>
            <a:ext cx="2786082" cy="3389886"/>
          </a:xfrm>
          <a:prstGeom prst="rect">
            <a:avLst/>
          </a:prstGeom>
        </p:spPr>
      </p:pic>
      <p:pic>
        <p:nvPicPr>
          <p:cNvPr id="7" name="Рисунок 6" descr="IMG-20200120-WA00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3500438"/>
            <a:ext cx="2928958" cy="3214710"/>
          </a:xfrm>
          <a:prstGeom prst="rect">
            <a:avLst/>
          </a:prstGeom>
        </p:spPr>
      </p:pic>
      <p:pic>
        <p:nvPicPr>
          <p:cNvPr id="8" name="Рисунок 7" descr="IMG-20200121-WA00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2" y="3500438"/>
            <a:ext cx="2714644" cy="31432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Ремонт уличного освещения </a:t>
            </a:r>
          </a:p>
          <a:p>
            <a:r>
              <a:rPr lang="ru-RU" b="1" dirty="0" smtClean="0"/>
              <a:t>Работу выполнил Низамов Рафаэль Ильдарович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-20200121-WA00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286124"/>
            <a:ext cx="2928958" cy="3143271"/>
          </a:xfrm>
          <a:prstGeom prst="rect">
            <a:avLst/>
          </a:prstGeom>
        </p:spPr>
      </p:pic>
      <p:pic>
        <p:nvPicPr>
          <p:cNvPr id="6" name="Рисунок 5" descr="IMG-20200121-WA00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2" y="3214686"/>
            <a:ext cx="2857520" cy="3280835"/>
          </a:xfrm>
          <a:prstGeom prst="rect">
            <a:avLst/>
          </a:prstGeom>
        </p:spPr>
      </p:pic>
      <p:pic>
        <p:nvPicPr>
          <p:cNvPr id="7" name="Рисунок 6" descr="IMG-20200121-WA002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357950" y="3286124"/>
            <a:ext cx="2475866" cy="321471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Содержание автомобильных дорог в границах всех населенных пунктов поселения</a:t>
            </a:r>
            <a:endParaRPr lang="ru-RU" dirty="0" smtClean="0"/>
          </a:p>
          <a:p>
            <a:r>
              <a:rPr lang="ru-RU" b="1" dirty="0" smtClean="0"/>
              <a:t>Из них по благоустройство придорожных полос (косьба) летний период</a:t>
            </a:r>
            <a:endParaRPr lang="ru-RU" dirty="0" smtClean="0"/>
          </a:p>
          <a:p>
            <a:r>
              <a:rPr lang="ru-RU" b="1" dirty="0" smtClean="0"/>
              <a:t>Из них на очистку снега</a:t>
            </a:r>
          </a:p>
          <a:p>
            <a:r>
              <a:rPr lang="ru-RU" b="1" dirty="0" smtClean="0"/>
              <a:t>Подрядчик  КФХ Зиннуров </a:t>
            </a:r>
            <a:r>
              <a:rPr lang="ru-RU" b="1" dirty="0" err="1" smtClean="0"/>
              <a:t>Фарид</a:t>
            </a:r>
            <a:r>
              <a:rPr lang="ru-RU" b="1" dirty="0" smtClean="0"/>
              <a:t> Рашитович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b="1" dirty="0" smtClean="0"/>
              <a:t>Вопросы местного значения, осуществляемые с привлечением средств самообложения выдвинутые на сходах граждан  2020 год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7" name="Содержимое 6" descr="IMG-20191227-WA000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159" y="1785927"/>
            <a:ext cx="3643337" cy="4538674"/>
          </a:xfrm>
        </p:spPr>
      </p:pic>
      <p:pic>
        <p:nvPicPr>
          <p:cNvPr id="8" name="Рисунок 7" descr="IMG_20191026_0833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1714488"/>
            <a:ext cx="4071966" cy="46434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7" name="Содержимое 6" descr="IMG_20191025_1341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9" y="1935163"/>
            <a:ext cx="4643470" cy="4389437"/>
          </a:xfrm>
        </p:spPr>
      </p:pic>
      <p:pic>
        <p:nvPicPr>
          <p:cNvPr id="8" name="Рисунок 7" descr="IMG_20191026_1018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1857364"/>
            <a:ext cx="3786214" cy="43577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 селе Берлибаш</a:t>
            </a:r>
          </a:p>
          <a:p>
            <a:r>
              <a:rPr lang="ru-RU" b="1" dirty="0" smtClean="0"/>
              <a:t>   ремонт уличного освещения с приобретением материалов;</a:t>
            </a:r>
            <a:endParaRPr lang="ru-RU" dirty="0" smtClean="0"/>
          </a:p>
          <a:p>
            <a:r>
              <a:rPr lang="ru-RU" b="1" dirty="0" smtClean="0"/>
              <a:t>   очистка территорий свалок населенных пунктов поселения;</a:t>
            </a:r>
            <a:endParaRPr lang="ru-RU" dirty="0" smtClean="0"/>
          </a:p>
          <a:p>
            <a:r>
              <a:rPr lang="ru-RU" b="1" dirty="0" smtClean="0"/>
              <a:t>   ремонт моста с приобретением материалов;</a:t>
            </a:r>
            <a:endParaRPr lang="ru-RU" dirty="0" smtClean="0"/>
          </a:p>
          <a:p>
            <a:r>
              <a:rPr lang="ru-RU" b="1" dirty="0" smtClean="0"/>
              <a:t>   ремонт водопроводных сетей с приобретением материалов;</a:t>
            </a:r>
            <a:endParaRPr lang="ru-RU" dirty="0" smtClean="0"/>
          </a:p>
          <a:p>
            <a:r>
              <a:rPr lang="ru-RU" b="1" i="1" dirty="0" smtClean="0"/>
              <a:t>  с</a:t>
            </a:r>
            <a:r>
              <a:rPr lang="ru-RU" b="1" dirty="0" smtClean="0"/>
              <a:t>одержание автомобильных дорог в границах населенных пунктов поселения.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 В селе Малые Кайбицы </a:t>
            </a:r>
          </a:p>
          <a:p>
            <a:r>
              <a:rPr lang="ru-RU" sz="2000" dirty="0" smtClean="0"/>
              <a:t> </a:t>
            </a:r>
            <a:r>
              <a:rPr lang="ru-RU" sz="2000" b="1" dirty="0" smtClean="0"/>
              <a:t>ремонт уличного освещения с приобретением материалов;</a:t>
            </a:r>
            <a:endParaRPr lang="ru-RU" sz="2000" dirty="0" smtClean="0"/>
          </a:p>
          <a:p>
            <a:r>
              <a:rPr lang="ru-RU" sz="2000" b="1" dirty="0" smtClean="0"/>
              <a:t> очистка территорий свалок населенных пунктов поселения;</a:t>
            </a:r>
            <a:endParaRPr lang="ru-RU" sz="2000" dirty="0" smtClean="0"/>
          </a:p>
          <a:p>
            <a:r>
              <a:rPr lang="ru-RU" sz="2000" b="1" i="1" dirty="0" smtClean="0"/>
              <a:t> р</a:t>
            </a:r>
            <a:r>
              <a:rPr lang="ru-RU" sz="2000" b="1" dirty="0" smtClean="0"/>
              <a:t>емонт водопроводных сетей с приобретением материалов;</a:t>
            </a:r>
            <a:endParaRPr lang="ru-RU" sz="2000" dirty="0" smtClean="0"/>
          </a:p>
          <a:p>
            <a:r>
              <a:rPr lang="ru-RU" sz="2000" b="1" dirty="0" smtClean="0"/>
              <a:t> приведение в нормативное состояние дорог с приобретением материалов;</a:t>
            </a:r>
            <a:endParaRPr lang="ru-RU" sz="2000" dirty="0" smtClean="0"/>
          </a:p>
          <a:p>
            <a:r>
              <a:rPr lang="ru-RU" sz="2000" b="1" dirty="0" smtClean="0"/>
              <a:t> содержание автомобильных дорог в границах населенных пунктов поселения;</a:t>
            </a:r>
            <a:endParaRPr lang="ru-RU" sz="2000" dirty="0" smtClean="0"/>
          </a:p>
          <a:p>
            <a:r>
              <a:rPr lang="ru-RU" sz="2000" b="1" dirty="0" smtClean="0"/>
              <a:t> строительство помещения ритуальных услуг с приобретением материалов;</a:t>
            </a:r>
            <a:endParaRPr lang="ru-RU" sz="2000" dirty="0" smtClean="0"/>
          </a:p>
          <a:p>
            <a:r>
              <a:rPr lang="ru-RU" sz="2000" b="1" dirty="0" smtClean="0"/>
              <a:t> очистка и ремонт кладбищ с приобретением материалов</a:t>
            </a:r>
            <a:endParaRPr lang="ru-RU" sz="2000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В селе Эбалаково</a:t>
            </a:r>
          </a:p>
          <a:p>
            <a:r>
              <a:rPr lang="ru-RU" dirty="0" smtClean="0"/>
              <a:t>   </a:t>
            </a:r>
            <a:r>
              <a:rPr lang="ru-RU" b="1" dirty="0" smtClean="0"/>
              <a:t>ремонт уличного освещения с приобретением материалов;</a:t>
            </a:r>
            <a:endParaRPr lang="ru-RU" dirty="0" smtClean="0"/>
          </a:p>
          <a:p>
            <a:r>
              <a:rPr lang="ru-RU" b="1" dirty="0" smtClean="0"/>
              <a:t>  очистка территорий свалок населенных пунктов поселения;</a:t>
            </a:r>
            <a:endParaRPr lang="ru-RU" dirty="0" smtClean="0"/>
          </a:p>
          <a:p>
            <a:r>
              <a:rPr lang="ru-RU" b="1" dirty="0" smtClean="0"/>
              <a:t>  ремонт и благоустройство колонок с приобретением материалов;</a:t>
            </a:r>
            <a:endParaRPr lang="ru-RU" dirty="0" smtClean="0"/>
          </a:p>
          <a:p>
            <a:r>
              <a:rPr lang="ru-RU" b="1" dirty="0" smtClean="0"/>
              <a:t>  благоустройство родника   с приобретением материалов;</a:t>
            </a:r>
            <a:endParaRPr lang="ru-RU" dirty="0" smtClean="0"/>
          </a:p>
          <a:p>
            <a:r>
              <a:rPr lang="ru-RU" b="1" i="1" dirty="0" smtClean="0"/>
              <a:t>  </a:t>
            </a:r>
            <a:r>
              <a:rPr lang="ru-RU" b="1" dirty="0" smtClean="0"/>
              <a:t>содержание автомобильных дорог в границах населенных пунктов поселения.»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деревне Мурза Берлибаш</a:t>
            </a:r>
          </a:p>
          <a:p>
            <a:r>
              <a:rPr lang="ru-RU" b="1" dirty="0" smtClean="0"/>
              <a:t>   ремонт уличного освещения с приобретением материалов;</a:t>
            </a:r>
            <a:endParaRPr lang="ru-RU" dirty="0" smtClean="0"/>
          </a:p>
          <a:p>
            <a:r>
              <a:rPr lang="ru-RU" b="1" i="1" dirty="0" smtClean="0"/>
              <a:t>  </a:t>
            </a:r>
            <a:r>
              <a:rPr lang="ru-RU" b="1" dirty="0" smtClean="0"/>
              <a:t>   ремонт водопроводных сетей с приобретением материалов;</a:t>
            </a:r>
            <a:endParaRPr lang="ru-RU" dirty="0" smtClean="0"/>
          </a:p>
          <a:p>
            <a:r>
              <a:rPr lang="ru-RU" b="1" dirty="0" smtClean="0"/>
              <a:t>   содержание автомобильных дорог в границах населенных пунктов поселения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7157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643050"/>
          <a:ext cx="8229600" cy="4675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071670" y="1597331"/>
            <a:ext cx="47149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земельного налога</a:t>
            </a:r>
            <a:endParaRPr lang="ru-RU" sz="2400" dirty="0"/>
          </a:p>
        </p:txBody>
      </p:sp>
      <p:pic>
        <p:nvPicPr>
          <p:cNvPr id="8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БЛАГОУСТРОЙСТВО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4" descr="IMG_20170609_0908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571744"/>
            <a:ext cx="7786742" cy="40005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0cb70707-18df-4100-be4a-ecc6ed8cdb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071678"/>
            <a:ext cx="4143404" cy="4246561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10" name="Рисунок 9" descr="20150420_1022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071678"/>
            <a:ext cx="4000528" cy="442915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Изображение 5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114" y="2000240"/>
            <a:ext cx="8308290" cy="4324360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3" descr="IMG_20171122_0822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1935163"/>
            <a:ext cx="8215370" cy="4389437"/>
          </a:xfrm>
        </p:spPr>
      </p:pic>
    </p:spTree>
  </p:cSld>
  <p:clrMapOvr>
    <a:masterClrMapping/>
  </p:clrMapOvr>
  <p:transition spd="med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14488"/>
            <a:ext cx="7801004" cy="438912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Гидротехнические  сооружения 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-20190702-WA00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643182"/>
            <a:ext cx="3643338" cy="3929090"/>
          </a:xfrm>
          <a:prstGeom prst="rect">
            <a:avLst/>
          </a:prstGeom>
        </p:spPr>
      </p:pic>
      <p:pic>
        <p:nvPicPr>
          <p:cNvPr id="6" name="Рисунок 5" descr="IMG-20190702-WA00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2643182"/>
            <a:ext cx="4668350" cy="39290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190315-WA003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928802"/>
            <a:ext cx="4214842" cy="4532313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6" name="Рисунок 5" descr="IMG-20190315-WA00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1928802"/>
            <a:ext cx="3857648" cy="450059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t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22" y="1935163"/>
            <a:ext cx="6584155" cy="4389437"/>
          </a:xfrm>
        </p:spPr>
      </p:pic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32333816"/>
      </p:ext>
    </p:extLst>
  </p:cSld>
  <p:clrMapOvr>
    <a:masterClrMapping/>
  </p:clrMapOvr>
  <p:transition spd="med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t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1928802"/>
            <a:ext cx="6572296" cy="4389437"/>
          </a:xfrm>
        </p:spPr>
      </p:pic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22492950"/>
      </p:ext>
    </p:extLst>
  </p:cSld>
  <p:clrMapOvr>
    <a:masterClrMapping/>
  </p:clrMapOvr>
  <p:transition spd="med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Цифровое эфирное телевидение стало доступно в каждом населенном пункте.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digital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2759964"/>
            <a:ext cx="7643866" cy="34551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Демографическая ситуация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demografija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428868"/>
            <a:ext cx="8501122" cy="39290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938962"/>
          </a:xfrm>
        </p:spPr>
        <p:txBody>
          <a:bodyPr>
            <a:noAutofit/>
          </a:bodyPr>
          <a:lstStyle/>
          <a:p>
            <a:pPr algn="ctr"/>
            <a:endParaRPr lang="ru-RU" sz="4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285852" y="2214554"/>
          <a:ext cx="6515088" cy="4038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85852" y="1857364"/>
            <a:ext cx="6929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налога на имущество</a:t>
            </a:r>
            <a:endParaRPr lang="ru-RU" sz="3200" dirty="0"/>
          </a:p>
        </p:txBody>
      </p:sp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>
            <a:off x="928662" y="1714488"/>
            <a:ext cx="7858180" cy="64294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643050"/>
          </a:xfrm>
          <a:prstGeom prst="rect">
            <a:avLst/>
          </a:prstGeom>
          <a:noFill/>
        </p:spPr>
      </p:pic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457200" y="2357429"/>
          <a:ext cx="8229600" cy="3321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476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Населенный пункт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умерло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умерло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2017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умерло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умерло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умерло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6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Малые Кайбицы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6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Эбалаково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6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Берлибаши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6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Мурза Берлибаши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6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85786" y="1643050"/>
            <a:ext cx="7500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Естественная  убыль населения за 5 лет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79481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428868"/>
          <a:ext cx="8229599" cy="4322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1721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Населенный пункт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Количество женщин детородного возраста по поселению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родилось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родилось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2017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родилось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родилось 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родилось 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1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Малые Кайбицы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62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2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Эбалаково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2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Берлибаши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1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Мурза Берлибаши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2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122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928802"/>
          </a:xfrm>
          <a:prstGeom prst="rect">
            <a:avLst/>
          </a:prstGeom>
          <a:noFill/>
        </p:spPr>
      </p:pic>
      <p:pic>
        <p:nvPicPr>
          <p:cNvPr id="6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643050"/>
          </a:xfrm>
          <a:prstGeom prst="rect">
            <a:avLst/>
          </a:prstGeom>
          <a:noFill/>
        </p:spPr>
      </p:pic>
      <p:pic>
        <p:nvPicPr>
          <p:cNvPr id="7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9144000" cy="16430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85786" y="1785926"/>
            <a:ext cx="7500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Рождение за 5 лет</a:t>
            </a:r>
            <a:endParaRPr lang="ru-RU" sz="3600" dirty="0"/>
          </a:p>
        </p:txBody>
      </p:sp>
    </p:spTree>
  </p:cSld>
  <p:clrMapOvr>
    <a:masterClrMapping/>
  </p:clrMapOvr>
  <p:transition spd="med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>
            <a:off x="928662" y="1714488"/>
            <a:ext cx="7858180" cy="64294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643050"/>
          </a:xfrm>
          <a:prstGeom prst="rect">
            <a:avLst/>
          </a:prstGeom>
          <a:noFill/>
        </p:spPr>
      </p:pic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457200" y="2357429"/>
          <a:ext cx="8229600" cy="3637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476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Количество женщин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детородного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возраста по поселению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родилось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родилось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родилось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родилось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6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Малые Кайбицы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6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Эбалаково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6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Берлибаши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6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Мурза Берлибаши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6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85786" y="1643050"/>
            <a:ext cx="7500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Рождение за 5 лет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79481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origina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928802"/>
            <a:ext cx="8429684" cy="4357718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285991"/>
          <a:ext cx="8229600" cy="3311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472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Населенный пункт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  2015г.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  2016г.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2017г.          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72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Эбалаково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72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Малые Кайбицы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72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Берлибаш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72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Мурза Берлибаш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72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66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73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59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1785926"/>
            <a:ext cx="7572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дошкольного возраста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Культурная жизнь села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6" name="Рисунок 5" descr="IMG-20200112-WA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2428868"/>
            <a:ext cx="7500990" cy="40719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578dccb07f73a8a64386f777be2a844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935163"/>
            <a:ext cx="8143932" cy="4389437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AXW_45r-xeM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015331"/>
            <a:ext cx="8286808" cy="4229100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0b8ocbpsa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857364"/>
            <a:ext cx="8072494" cy="4429156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ПРИЗЫВ В РЯДЫ ВООРУЖЕННЫХ СИЛ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6" name="Рисунок 5" descr="IMG-20200124-WA00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2357430"/>
            <a:ext cx="2936447" cy="4143404"/>
          </a:xfrm>
          <a:prstGeom prst="rect">
            <a:avLst/>
          </a:prstGeom>
        </p:spPr>
      </p:pic>
      <p:pic>
        <p:nvPicPr>
          <p:cNvPr id="7" name="Рисунок 6" descr="IMG-20200124-WA00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2357430"/>
            <a:ext cx="2428892" cy="4214842"/>
          </a:xfrm>
          <a:prstGeom prst="rect">
            <a:avLst/>
          </a:prstGeom>
        </p:spPr>
      </p:pic>
      <p:pic>
        <p:nvPicPr>
          <p:cNvPr id="8" name="Рисунок 7" descr="IMG-20200123-WA000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8" y="2357430"/>
            <a:ext cx="2786082" cy="40719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28803"/>
          <a:ext cx="8229600" cy="4395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00124-WA00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785926"/>
            <a:ext cx="2786082" cy="4857784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7" name="Рисунок 6" descr="IMG-20190821-WA00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12" y="1857364"/>
            <a:ext cx="2643206" cy="4786346"/>
          </a:xfrm>
          <a:prstGeom prst="rect">
            <a:avLst/>
          </a:prstGeom>
        </p:spPr>
      </p:pic>
      <p:pic>
        <p:nvPicPr>
          <p:cNvPr id="9" name="Рисунок 8" descr="IMG-20200124-WA005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802" y="1857364"/>
            <a:ext cx="3143272" cy="48577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Отдав свой долг  Родине вернулись 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5" descr="анис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68" y="2357430"/>
            <a:ext cx="2714644" cy="4214842"/>
          </a:xfrm>
          <a:prstGeom prst="rect">
            <a:avLst/>
          </a:prstGeom>
        </p:spPr>
      </p:pic>
      <p:pic>
        <p:nvPicPr>
          <p:cNvPr id="6" name="Рисунок 5" descr="кадыров руста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357430"/>
            <a:ext cx="2928958" cy="4143391"/>
          </a:xfrm>
          <a:prstGeom prst="rect">
            <a:avLst/>
          </a:prstGeom>
        </p:spPr>
      </p:pic>
      <p:pic>
        <p:nvPicPr>
          <p:cNvPr id="7" name="Picture 2" descr="C:\Users\Рузалия\Desktop\IMG-20180715-WA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2428868"/>
            <a:ext cx="2500330" cy="4000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ПОЖАРНАЯ БЕЗОПАСНОСТЬ</a:t>
            </a:r>
            <a:endParaRPr lang="ru-RU" sz="2800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Grom-12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2500306"/>
            <a:ext cx="3357562" cy="3929090"/>
          </a:xfrm>
          <a:prstGeom prst="rect">
            <a:avLst/>
          </a:prstGeom>
        </p:spPr>
      </p:pic>
      <p:pic>
        <p:nvPicPr>
          <p:cNvPr id="7" name="Рисунок 6" descr="aba3653de680bb6727dc3c3a3d5e1a1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2500306"/>
            <a:ext cx="4714908" cy="40607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СОЦИАЛЬНОЕ ОБСЛУЖИВАНИЕ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6" name="Рисунок 5" descr="IMG-20190508-WA0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500306"/>
            <a:ext cx="8143932" cy="40005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7" name="Содержимое 6" descr="SAM_538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0278" y="1935163"/>
            <a:ext cx="7803444" cy="4389437"/>
          </a:xfrm>
        </p:spPr>
      </p:pic>
    </p:spTree>
  </p:cSld>
  <p:clrMapOvr>
    <a:masterClrMapping/>
  </p:clrMapOvr>
  <p:transition spd="med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3" descr="SAM_15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2071678"/>
            <a:ext cx="8358246" cy="4252922"/>
          </a:xfrm>
        </p:spPr>
      </p:pic>
    </p:spTree>
  </p:cSld>
  <p:clrMapOvr>
    <a:masterClrMapping/>
  </p:clrMapOvr>
  <p:transition spd="med"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10" name="Содержимое 9" descr="IMG_20160118_0940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1935163"/>
            <a:ext cx="8358246" cy="4389437"/>
          </a:xfrm>
        </p:spPr>
      </p:pic>
    </p:spTree>
  </p:cSld>
  <p:clrMapOvr>
    <a:masterClrMapping/>
  </p:clrMapOvr>
  <p:transition spd="med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4" descr="IMG_20160118_0945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785927"/>
            <a:ext cx="4143404" cy="4538674"/>
          </a:xfrm>
        </p:spPr>
      </p:pic>
      <p:pic>
        <p:nvPicPr>
          <p:cNvPr id="9" name="Рисунок 8" descr="дисанцеризация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857364"/>
            <a:ext cx="4000528" cy="442915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4" descr="781_n1538966_big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034" y="2005806"/>
            <a:ext cx="8358246" cy="4495028"/>
          </a:xfrm>
        </p:spPr>
      </p:pic>
    </p:spTree>
  </p:cSld>
  <p:clrMapOvr>
    <a:masterClrMapping/>
  </p:clrMapOvr>
  <p:transition spd="med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4" descr="IMG-20170307-WA000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96" y="2000240"/>
            <a:ext cx="8358246" cy="4389437"/>
          </a:xfr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571612"/>
          <a:ext cx="8229600" cy="4572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14348" y="1714488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аренды имущества</a:t>
            </a:r>
            <a:endParaRPr lang="ru-RU" sz="2400" dirty="0"/>
          </a:p>
        </p:txBody>
      </p:sp>
      <p:pic>
        <p:nvPicPr>
          <p:cNvPr id="6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3791_1300550_b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2071678"/>
            <a:ext cx="8143932" cy="4201328"/>
          </a:xfrm>
        </p:spPr>
      </p:pic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Отпраздновавшие свои 90,95 летние юбилеи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84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2571744"/>
            <a:ext cx="7072362" cy="37862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3791_n1420439_b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785926"/>
            <a:ext cx="4572032" cy="4214842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6" name="Содержимое 4" descr="781_n1521161_b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1857364"/>
            <a:ext cx="3857652" cy="40719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6" name="Рисунок 5" descr="3791_n1580140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2000240"/>
            <a:ext cx="4071966" cy="4143404"/>
          </a:xfrm>
          <a:prstGeom prst="rect">
            <a:avLst/>
          </a:prstGeom>
        </p:spPr>
      </p:pic>
      <p:pic>
        <p:nvPicPr>
          <p:cNvPr id="8" name="Содержимое 7" descr="IMG-20191221-WA0001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7158" y="1935163"/>
            <a:ext cx="4286280" cy="4389437"/>
          </a:xfrm>
        </p:spPr>
      </p:pic>
    </p:spTree>
  </p:cSld>
  <p:clrMapOvr>
    <a:masterClrMapping/>
  </p:clrMapOvr>
  <p:transition spd="med"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Чествование юбиляров в кафе « </a:t>
            </a:r>
            <a:r>
              <a:rPr lang="ru-RU" dirty="0" err="1" smtClean="0"/>
              <a:t>Райхан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7" name="Рисунок 6" descr="3803_n1512717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2357429"/>
            <a:ext cx="7572428" cy="421484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Участники ВОВ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Вакатова Е.И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52" y="2357430"/>
            <a:ext cx="4429124" cy="4071966"/>
          </a:xfrm>
          <a:prstGeom prst="rect">
            <a:avLst/>
          </a:prstGeom>
        </p:spPr>
      </p:pic>
      <p:pic>
        <p:nvPicPr>
          <p:cNvPr id="6" name="Рисунок 5" descr="Хамидуллин Аманулла Хамидуллович № 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2428868"/>
            <a:ext cx="3643338" cy="40005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УЧАСТНИКИ ВОЙНЫ АФГАНА И ЧЕЧНИ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-20190215-WA0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7858180" cy="40005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Почтили память  погибшему воину </a:t>
            </a:r>
            <a:r>
              <a:rPr lang="ru-RU" sz="2000" dirty="0" err="1" smtClean="0"/>
              <a:t>Афгана</a:t>
            </a:r>
            <a:r>
              <a:rPr lang="ru-RU" sz="2000" dirty="0" smtClean="0"/>
              <a:t> в дер.Мурза Берлибаш Бурганову </a:t>
            </a:r>
            <a:r>
              <a:rPr lang="ru-RU" sz="2000" dirty="0" err="1" smtClean="0"/>
              <a:t>Рафилю</a:t>
            </a:r>
            <a:r>
              <a:rPr lang="ru-RU" sz="2000" dirty="0" smtClean="0"/>
              <a:t> </a:t>
            </a:r>
            <a:r>
              <a:rPr lang="ru-RU" sz="2000" dirty="0" err="1" smtClean="0"/>
              <a:t>Искандаровичу</a:t>
            </a:r>
            <a:endParaRPr lang="ru-RU" sz="2000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-20190714-WA0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643182"/>
            <a:ext cx="4429156" cy="3786214"/>
          </a:xfrm>
          <a:prstGeom prst="rect">
            <a:avLst/>
          </a:prstGeom>
        </p:spPr>
      </p:pic>
      <p:pic>
        <p:nvPicPr>
          <p:cNvPr id="6" name="Рисунок 5" descr="IMG-20190714-WA00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2571744"/>
            <a:ext cx="3786182" cy="39290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266242" name="Picture 2" descr="C:\Users\Админ\Desktop\ВСЕ ФОТОГРАФИИ СП\ФОТКИ 2019\декада инвалидов\Сергеева Агрофена открытие\IMG-20191211-WA002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1928803"/>
            <a:ext cx="2214578" cy="4395798"/>
          </a:xfrm>
          <a:prstGeom prst="rect">
            <a:avLst/>
          </a:prstGeom>
          <a:noFill/>
        </p:spPr>
      </p:pic>
      <p:pic>
        <p:nvPicPr>
          <p:cNvPr id="266243" name="Picture 3" descr="C:\Users\Админ\Desktop\ВСЕ ФОТОГРАФИИ СП\ФОТКИ 2019\декада инвалидов\Сергеева Агрофена открытие\IMG-20191209-WA0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1928801"/>
            <a:ext cx="3143272" cy="4357719"/>
          </a:xfrm>
          <a:prstGeom prst="rect">
            <a:avLst/>
          </a:prstGeom>
          <a:noFill/>
        </p:spPr>
      </p:pic>
      <p:pic>
        <p:nvPicPr>
          <p:cNvPr id="266244" name="Picture 4" descr="C:\Users\Админ\Desktop\ВСЕ ФОТОГРАФИИ СП\ФОТКИ 2019\декада инвалидов\Сергеева Агрофена открытие\print_5987419_43119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928802"/>
            <a:ext cx="3000396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ДУХОВНАЯ ЖИЗНЬ СЕЛА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267266" name="Picture 2" descr="C:\Users\Админ\Desktop\ВСЕ ФОТОГРАФИИ СП\ФОТОГРАФИИ ПОСЕЛЕНИЯ\МЕЧЕТИ СП\Фото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473949"/>
            <a:ext cx="3500462" cy="4026885"/>
          </a:xfrm>
          <a:prstGeom prst="rect">
            <a:avLst/>
          </a:prstGeom>
          <a:noFill/>
        </p:spPr>
      </p:pic>
      <p:pic>
        <p:nvPicPr>
          <p:cNvPr id="7" name="Рисунок 6" descr="IMG_3212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6" y="2357430"/>
            <a:ext cx="2357454" cy="4071966"/>
          </a:xfrm>
          <a:prstGeom prst="rect">
            <a:avLst/>
          </a:prstGeom>
        </p:spPr>
      </p:pic>
      <p:pic>
        <p:nvPicPr>
          <p:cNvPr id="8" name="Рисунок 7" descr="IMG_3295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826" y="2357430"/>
            <a:ext cx="2428892" cy="39290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9a6496e52caaad927bfa5e88eb3b2d4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133" y="1714500"/>
            <a:ext cx="8195734" cy="4429144"/>
          </a:xfrm>
        </p:spPr>
      </p:pic>
      <p:pic>
        <p:nvPicPr>
          <p:cNvPr id="2050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857365"/>
          <a:ext cx="8229600" cy="4467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57290" y="6286520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Исполнение 100 %</a:t>
            </a:r>
            <a:endParaRPr lang="ru-RU" dirty="0"/>
          </a:p>
        </p:txBody>
      </p:sp>
      <p:pic>
        <p:nvPicPr>
          <p:cNvPr id="6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ПЕНСИОННОЕ ОБЕСПЕЧЕНИЕ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slide-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2322576"/>
            <a:ext cx="6929486" cy="432113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ed23eb94bea385fc27bc67e3850e0df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928802"/>
            <a:ext cx="6643734" cy="4389437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ВВОД ЖИЛЬЯ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6" name="Рисунок 5" descr="IMG-20200124-WA00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2357430"/>
            <a:ext cx="7000924" cy="40719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71472" y="2000241"/>
          <a:ext cx="8229600" cy="4429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2291708"/>
                <a:gridCol w="1645920"/>
                <a:gridCol w="1645920"/>
                <a:gridCol w="1645920"/>
              </a:tblGrid>
              <a:tr h="783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пп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Наименование объекта и выполненных работ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мощность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Бюджет РТ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тыс. р.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Местный бюджет и собственные средства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3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Строительство жилья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Всего сдано 2 дома ИЖС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216,7 кв.м.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6 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200 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590 рублей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75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Субсидию на строительство получили 4 семьи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На очереди на вступление в программу строительства жилья для молодых семей и граждан, проживающих в сельской местности стоят 5  семей.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539 350 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рублей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МЕРОПРИЯТИЯ: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_20190508_1255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428868"/>
            <a:ext cx="3714776" cy="3857652"/>
          </a:xfrm>
          <a:prstGeom prst="rect">
            <a:avLst/>
          </a:prstGeom>
        </p:spPr>
      </p:pic>
      <p:pic>
        <p:nvPicPr>
          <p:cNvPr id="6" name="Рисунок 5" descr="IMG-20190508-WA00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1" y="2285992"/>
            <a:ext cx="4714908" cy="40719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20190508_12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935163"/>
            <a:ext cx="7643866" cy="4389437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Сабантуй 2019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print_5319807_38979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357430"/>
            <a:ext cx="3643338" cy="4286256"/>
          </a:xfrm>
          <a:prstGeom prst="rect">
            <a:avLst/>
          </a:prstGeom>
        </p:spPr>
      </p:pic>
      <p:pic>
        <p:nvPicPr>
          <p:cNvPr id="7" name="Рисунок 6" descr="print_5319807_38979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95672" y="2357430"/>
            <a:ext cx="4691170" cy="421484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print_5319807_3898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857364"/>
            <a:ext cx="7572428" cy="4389437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86d3877-c10f-4ffc-9589-34767d7f78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2000240"/>
            <a:ext cx="5214974" cy="3929090"/>
          </a:xfrm>
        </p:spPr>
      </p:pic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190521-WA0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935163"/>
            <a:ext cx="8001056" cy="4389437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</p:spPr>
        <p:txBody>
          <a:bodyPr>
            <a:normAutofit/>
          </a:bodyPr>
          <a:lstStyle/>
          <a:p>
            <a:pPr algn="ctr"/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00100" y="1571612"/>
            <a:ext cx="67866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от оказания платных услуг</a:t>
            </a:r>
            <a:endParaRPr lang="ru-RU" sz="2400" dirty="0"/>
          </a:p>
        </p:txBody>
      </p:sp>
      <p:pic>
        <p:nvPicPr>
          <p:cNvPr id="9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190421-WA00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928802"/>
            <a:ext cx="7858180" cy="4389437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190520-WA00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935163"/>
            <a:ext cx="7929618" cy="4389437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7" name="Содержимое 6" descr="IMG_20191003_1125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1472" y="1935163"/>
            <a:ext cx="8143932" cy="4389437"/>
          </a:xfrm>
        </p:spPr>
      </p:pic>
    </p:spTree>
  </p:cSld>
  <p:clrMapOvr>
    <a:masterClrMapping/>
  </p:clrMapOvr>
  <p:transition spd="med"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9" name="Содержимое 8" descr="IMG-20190518-WA001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472" y="1935163"/>
            <a:ext cx="8001056" cy="4637109"/>
          </a:xfrm>
        </p:spPr>
      </p:pic>
    </p:spTree>
  </p:cSld>
  <p:clrMapOvr>
    <a:masterClrMapping/>
  </p:clrMapOvr>
  <p:transition spd="med"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7" name="Содержимое 6" descr="IMG-20200119-WA000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158" y="1935163"/>
            <a:ext cx="4143403" cy="4389437"/>
          </a:xfrm>
        </p:spPr>
      </p:pic>
      <p:pic>
        <p:nvPicPr>
          <p:cNvPr id="8" name="Рисунок 7" descr="IMG-20200119-WA00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72000" y="1928802"/>
            <a:ext cx="4214842" cy="442915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20190309_1228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857364"/>
            <a:ext cx="3571900" cy="4572031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6" name="Рисунок 5" descr="IMG_20190309_1315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1857364"/>
            <a:ext cx="4572050" cy="46434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190727-WA00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785926"/>
            <a:ext cx="4214842" cy="4603751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6" name="Рисунок 5" descr="IMG-20190727-WA00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1857364"/>
            <a:ext cx="3929058" cy="46434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191225-WA00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785926"/>
            <a:ext cx="4357718" cy="4572032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6" name="Рисунок 5" descr="IMG-20191225-WA00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89" y="1928802"/>
            <a:ext cx="3857653" cy="442915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3600" b="1" dirty="0" smtClean="0"/>
              <a:t>ВЗАИМОДЕЙСТВИЕ С РУКОВОДИТЕЛЯМИ УЧРЕЖДЕНИЙ И                                               ОРГАНИЗАЦИЙ</a:t>
            </a:r>
            <a:endParaRPr lang="ru-RU" sz="3600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 smtClean="0"/>
              <a:t> </a:t>
            </a:r>
            <a:r>
              <a:rPr lang="ru-RU" sz="3200" b="1" dirty="0" smtClean="0"/>
              <a:t>Благоустройство сельского поселения цели и задачи:</a:t>
            </a:r>
          </a:p>
          <a:p>
            <a:endParaRPr lang="ru-RU" sz="3200" dirty="0" smtClean="0"/>
          </a:p>
          <a:p>
            <a:r>
              <a:rPr lang="ru-RU" b="1" dirty="0" smtClean="0"/>
              <a:t>По республиканской программе </a:t>
            </a:r>
            <a:r>
              <a:rPr lang="ru-RU" dirty="0" smtClean="0"/>
              <a:t>предусмотрено:</a:t>
            </a:r>
          </a:p>
          <a:p>
            <a:r>
              <a:rPr lang="ru-RU" dirty="0" smtClean="0"/>
              <a:t>- строительство универсальной спортивной площадки в н.п. Берлибаш на сумму – 2200,0 тыс. руб.</a:t>
            </a:r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dirty="0" smtClean="0"/>
              <a:t>По программе восстановления уличного освещения</a:t>
            </a:r>
            <a:r>
              <a:rPr lang="ru-RU" dirty="0" smtClean="0"/>
              <a:t> планируется:</a:t>
            </a:r>
          </a:p>
          <a:p>
            <a:r>
              <a:rPr lang="ru-RU" dirty="0" smtClean="0"/>
              <a:t>- замена светильников в н.п. Мурза Берлибаш в количестве 12 шт. на сумму – 353,1 тыс. руб.;</a:t>
            </a:r>
          </a:p>
          <a:p>
            <a:r>
              <a:rPr lang="ru-RU" dirty="0" smtClean="0"/>
              <a:t>- замена светильников в н.п. Малые Кайбицы в количестве 16 шт. на сумму – 228,8 тыс. руб.;</a:t>
            </a:r>
          </a:p>
          <a:p>
            <a:r>
              <a:rPr lang="ru-RU" dirty="0" smtClean="0"/>
              <a:t>- замена светильников в н.п. Эбалаково в количестве 16 шт. на сумму – 421,190 тыс. руб.</a:t>
            </a:r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По республиканской программе</a:t>
            </a:r>
            <a:r>
              <a:rPr lang="ru-RU" dirty="0" smtClean="0"/>
              <a:t> приведения дорожно-уличной сети в нормативное состояние планируется:</a:t>
            </a:r>
          </a:p>
          <a:p>
            <a:r>
              <a:rPr lang="ru-RU" dirty="0" smtClean="0"/>
              <a:t>-укладка асфальтобетонного покрытия по ул. Школьная н.п. Берлибаш, протяженностью 0,433 км на сумму 3611,634 тыс. руб.;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428736"/>
          <a:ext cx="8229600" cy="475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86058"/>
            <a:ext cx="8229600" cy="2143140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Спасибо  за внимание!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2" descr="C:\Users\Админ\Desktop\IMG-20200115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29718" cy="2595542"/>
          </a:xfrm>
          <a:prstGeom prst="rect">
            <a:avLst/>
          </a:prstGeom>
          <a:noFill/>
        </p:spPr>
      </p:pic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42884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71570"/>
          </a:xfrm>
        </p:spPr>
        <p:txBody>
          <a:bodyPr>
            <a:noAutofit/>
          </a:bodyPr>
          <a:lstStyle/>
          <a:p>
            <a:pPr algn="ctr"/>
            <a:endParaRPr lang="ru-RU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428736"/>
          <a:ext cx="8229600" cy="446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571612"/>
          <a:ext cx="8229600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 fontScale="90000"/>
          </a:bodyPr>
          <a:lstStyle/>
          <a:p>
            <a:pPr algn="ctr"/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714488"/>
          <a:ext cx="8229600" cy="4389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43042" y="1643051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</a:t>
            </a:r>
            <a:endParaRPr lang="ru-RU" sz="3200" dirty="0"/>
          </a:p>
        </p:txBody>
      </p:sp>
      <p:pic>
        <p:nvPicPr>
          <p:cNvPr id="6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pPr algn="ctr"/>
            <a:endParaRPr lang="ru-RU" sz="4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785927"/>
          <a:ext cx="8186766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V="1">
            <a:off x="642910" y="1645239"/>
            <a:ext cx="4453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</a:t>
            </a:r>
            <a:endParaRPr lang="ru-RU" sz="3600" dirty="0"/>
          </a:p>
        </p:txBody>
      </p:sp>
      <p:pic>
        <p:nvPicPr>
          <p:cNvPr id="6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643183"/>
          <a:ext cx="8229600" cy="3767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418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	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   План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18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  <a:cs typeface="Times New Roman"/>
                        </a:rPr>
                        <a:t>Земельный налог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270</a:t>
                      </a:r>
                      <a:r>
                        <a:rPr lang="ru-RU" sz="1800" kern="12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тыс.руб.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18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Имущественный  налог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  <a:cs typeface="Times New Roman"/>
                        </a:rPr>
                        <a:t>60 </a:t>
                      </a:r>
                      <a:r>
                        <a:rPr lang="ru-RU" sz="1800" kern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тыс. </a:t>
                      </a:r>
                      <a:r>
                        <a:rPr lang="ru-RU" sz="1800" kern="1200" dirty="0">
                          <a:latin typeface="Times New Roman"/>
                          <a:ea typeface="Times New Roman"/>
                          <a:cs typeface="Times New Roman"/>
                        </a:rPr>
                        <a:t>руб.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18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Единый сельхоз налог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  <a:cs typeface="Times New Roman"/>
                        </a:rPr>
                        <a:t>2 </a:t>
                      </a:r>
                      <a:r>
                        <a:rPr lang="ru-RU" sz="1800" kern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тыс.900 руб.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18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  <a:cs typeface="Times New Roman"/>
                        </a:rPr>
                        <a:t>Подоходный   налог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  <a:cs typeface="Times New Roman"/>
                        </a:rPr>
                        <a:t>57 </a:t>
                      </a:r>
                      <a:r>
                        <a:rPr lang="ru-RU" sz="1800" kern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тыс.600 руб.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18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Аренда имущества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ru-RU" sz="1800" kern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тыс. 500руб.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18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Безвозмездные поступления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1мл.444 </a:t>
                      </a:r>
                      <a:r>
                        <a:rPr lang="ru-RU" sz="1800" kern="1200" dirty="0">
                          <a:latin typeface="Times New Roman"/>
                          <a:ea typeface="Times New Roman"/>
                          <a:cs typeface="Times New Roman"/>
                        </a:rPr>
                        <a:t>тыс. 200 руб.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18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Доходы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1мл</a:t>
                      </a:r>
                      <a:r>
                        <a:rPr lang="ru-RU" sz="1800" kern="1200" dirty="0">
                          <a:latin typeface="Times New Roman"/>
                          <a:ea typeface="Times New Roman"/>
                          <a:cs typeface="Times New Roman"/>
                        </a:rPr>
                        <a:t>. 838 тыс.200руб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18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Расходы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1мл</a:t>
                      </a:r>
                      <a:r>
                        <a:rPr lang="ru-RU" sz="1800" kern="1200" dirty="0">
                          <a:latin typeface="Times New Roman"/>
                          <a:ea typeface="Times New Roman"/>
                          <a:cs typeface="Times New Roman"/>
                        </a:rPr>
                        <a:t>. 838 тыс.200руб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0002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1928802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БЮДЖЕТ  НА 2020 ГОД</a:t>
            </a:r>
            <a:endParaRPr lang="ru-RU" sz="3600" dirty="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plakat20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935163"/>
            <a:ext cx="8358246" cy="4389437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571611"/>
          <a:ext cx="8229600" cy="5112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8982"/>
                <a:gridCol w="1571636"/>
                <a:gridCol w="1643074"/>
                <a:gridCol w="1685908"/>
              </a:tblGrid>
              <a:tr h="4510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Фамилия имя отчество</a:t>
                      </a:r>
                      <a:endParaRPr lang="ru-RU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Земельный налог</a:t>
                      </a:r>
                      <a:endParaRPr lang="ru-RU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Налог на имущество</a:t>
                      </a:r>
                      <a:endParaRPr lang="ru-RU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Транспортный налог</a:t>
                      </a:r>
                      <a:endParaRPr lang="ru-RU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1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АГАФОНОВА ТАМАРА ФЕДОРОВНА</a:t>
                      </a:r>
                      <a:endParaRPr lang="ru-RU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1113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1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Адиятуллин Расих Газизуллович</a:t>
                      </a:r>
                      <a:endParaRPr lang="ru-RU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1400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7369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11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Казаков Игорь Ханифович</a:t>
                      </a:r>
                      <a:endParaRPr lang="ru-RU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1826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833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41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КАНЦЕВ ВЛАДИМИР НИКОЛАЕВИЧ</a:t>
                      </a:r>
                      <a:endParaRPr lang="ru-RU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1537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1490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41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КАПРАЛОВА ПЕЛАГЕЯ ТЕРЕНТЬЕВНА</a:t>
                      </a:r>
                      <a:endParaRPr lang="ru-RU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1786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6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МУГАЛЛИМОВА АЛЬБИНА МУЗИПОВНА</a:t>
                      </a:r>
                      <a:endParaRPr lang="ru-RU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22505,33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6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МУХАМУТДИНОВА ИРИНА НИКОЛАЕВНА</a:t>
                      </a:r>
                      <a:endParaRPr lang="ru-RU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1637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1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НИЗАМИЕВ РАМИС САЛИМГАРАЕВИЧ</a:t>
                      </a:r>
                      <a:endParaRPr lang="ru-RU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3735,28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9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САЛАВАТОВ ДИЛЮС МУНИРОВИЧ</a:t>
                      </a:r>
                      <a:endParaRPr lang="ru-RU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2552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1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УГОЛЬЦОВА АНАСТАСИЯ ВАСИЛЬЕВНА</a:t>
                      </a:r>
                      <a:endParaRPr lang="ru-RU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1027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41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Фахреева </a:t>
                      </a: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Гульфия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Мингарифовна</a:t>
                      </a:r>
                      <a:endParaRPr lang="ru-RU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1712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41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ШИМШИНА ЕВДОКИЯ ЗАХАРОВНА</a:t>
                      </a:r>
                      <a:endParaRPr lang="ru-RU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3244,92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11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Итого:</a:t>
                      </a:r>
                      <a:endParaRPr lang="ru-RU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19018,2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7369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27380,33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571612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GetIm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8" y="1935163"/>
            <a:ext cx="4214842" cy="4389437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28"/>
            <a:ext cx="9144000" cy="60731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47307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Сельское хозяйство 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Содержимое 17" descr="e0efcebc153e36a48dcdee2b7453e09f_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357298"/>
            <a:ext cx="7963580" cy="4857784"/>
          </a:xfrm>
        </p:spPr>
      </p:pic>
    </p:spTree>
    <p:extLst>
      <p:ext uri="{BB962C8B-B14F-4D97-AF65-F5344CB8AC3E}">
        <p14:creationId xmlns="" xmlns:p14="http://schemas.microsoft.com/office/powerpoint/2010/main" val="23845911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hatsApp Image 2018-02-02 at 14.07.2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856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AM_0148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2071678"/>
            <a:ext cx="7215238" cy="4252922"/>
          </a:xfrm>
        </p:spPr>
      </p:pic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5" descr="программа лпх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714488"/>
            <a:ext cx="8358246" cy="4714908"/>
          </a:xfrm>
        </p:spPr>
      </p:pic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 smtClean="0"/>
          </a:p>
          <a:p>
            <a:pPr algn="ctr"/>
            <a:r>
              <a:rPr lang="ru-RU" sz="3600" b="1" dirty="0" smtClean="0"/>
              <a:t>Начинающий фермер- деревня  Мурза Берлибаш </a:t>
            </a:r>
          </a:p>
          <a:p>
            <a:pPr algn="ctr"/>
            <a:r>
              <a:rPr lang="ru-RU" sz="3600" b="1" dirty="0" smtClean="0"/>
              <a:t>гражданка </a:t>
            </a:r>
            <a:r>
              <a:rPr lang="ru-RU" sz="3600" b="1" dirty="0" err="1" smtClean="0"/>
              <a:t>Салахутдинова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Гульшат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Мингалиевна</a:t>
            </a:r>
            <a:endParaRPr lang="ru-RU" sz="3600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00109-WA00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935163"/>
            <a:ext cx="7858180" cy="4389437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-20200109-WA00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2000240"/>
            <a:ext cx="3500462" cy="4389437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7" name="Рисунок 6" descr="IMG-20200109-WA00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1928802"/>
            <a:ext cx="4500594" cy="43577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4" descr="IMG-20190115-WA000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034" y="1935163"/>
            <a:ext cx="4071966" cy="4389437"/>
          </a:xfrm>
          <a:prstGeom prst="rect">
            <a:avLst/>
          </a:prstGeom>
        </p:spPr>
      </p:pic>
      <p:pic>
        <p:nvPicPr>
          <p:cNvPr id="6" name="Содержимое 3" descr="IMG-20190115-WA00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1928802"/>
            <a:ext cx="4071966" cy="43577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  Личное подсобное хозяйство  село Малые Кайбицы </a:t>
            </a:r>
          </a:p>
          <a:p>
            <a:pPr algn="ctr">
              <a:buNone/>
            </a:pPr>
            <a:r>
              <a:rPr lang="ru-RU" b="1" dirty="0" smtClean="0"/>
              <a:t>       Зиннуров </a:t>
            </a:r>
            <a:r>
              <a:rPr lang="ru-RU" b="1" dirty="0" err="1" smtClean="0"/>
              <a:t>Рашит</a:t>
            </a:r>
            <a:r>
              <a:rPr lang="ru-RU" b="1" dirty="0" smtClean="0"/>
              <a:t> </a:t>
            </a:r>
            <a:r>
              <a:rPr lang="ru-RU" b="1" dirty="0" err="1" smtClean="0"/>
              <a:t>Касымович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GetImage (1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1935163"/>
            <a:ext cx="4357718" cy="4494233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00118-WA01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935163"/>
            <a:ext cx="8072494" cy="4389437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00118-WA01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7" y="1785926"/>
            <a:ext cx="4286279" cy="4714907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6" name="Рисунок 5" descr="IMG-20200118-WA01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1785926"/>
            <a:ext cx="3929090" cy="46434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200" b="1" dirty="0" smtClean="0"/>
              <a:t>Сельскохозяйственный  потребительский кооператив</a:t>
            </a:r>
            <a:endParaRPr lang="ru-RU" sz="2200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u_7488bbc8bed33541a172448c72f05450_8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428868"/>
            <a:ext cx="7881966" cy="38576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smtClean="0"/>
              <a:t>Начинающий сельскохозяйственный  потребительский кооператив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6" name="Рисунок 5" descr="slide-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000372"/>
            <a:ext cx="8143932" cy="31432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57158" y="2714620"/>
            <a:ext cx="8329642" cy="36099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74 дворов на 86 головы коров – 253 000 рублей;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11 дворов на 18 головы коз – 9 000 рублей;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 гражданина на покупку молодняка птицы-  25 570 рублей;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 ветеринарные мероприятия – 25800 рублей;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Всего:287 тысяч 570 рублей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2000241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Выделенные субсидии ЛПХ  в 2019 году </a:t>
            </a:r>
            <a:endParaRPr lang="ru-RU" sz="2800" dirty="0"/>
          </a:p>
        </p:txBody>
      </p:sp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5" descr="3080d478-59b7-4cae-8dce-23e8ae105d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2974" y="0"/>
            <a:ext cx="10555692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2143116"/>
          <a:ext cx="8572562" cy="4071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0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21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69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69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66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969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9695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4247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191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3810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0442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52455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села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Коровы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Овцы, козы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Лошади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Всех пород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Птицы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Пчелосемьи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45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7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Эбалаково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244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244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89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Берлибаш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450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378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8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Мурза Берлибаш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274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254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58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Малые Кайбицы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623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751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58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175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1591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1627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130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180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8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d1c3afcba7a28b01f417d11cd0d0a7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071678"/>
            <a:ext cx="8643998" cy="4500594"/>
          </a:xfrm>
        </p:spPr>
      </p:pic>
      <p:sp>
        <p:nvSpPr>
          <p:cNvPr id="5" name="TextBox 4"/>
          <p:cNvSpPr txBox="1"/>
          <p:nvPr/>
        </p:nvSpPr>
        <p:spPr>
          <a:xfrm>
            <a:off x="214282" y="142852"/>
            <a:ext cx="43668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Сбор молока у населения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осуществляет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Рафаэль Щукин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7358114" cy="857256"/>
          </a:xfr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2500306"/>
          <a:ext cx="8501090" cy="3665398"/>
        </p:xfrm>
        <a:graphic>
          <a:graphicData uri="http://schemas.openxmlformats.org/drawingml/2006/table">
            <a:tbl>
              <a:tblPr/>
              <a:tblGrid>
                <a:gridCol w="37862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148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4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Бюджетные организации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135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4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Сельское хозяйство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Не работающие трудоспособные 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4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Работающие за пределами района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145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4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Студенты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4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Школьники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96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1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Дети дошкольного возраста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42976" y="1785926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ЗАНЯТОСТЬ НАСЕЛЕНИЯ</a:t>
            </a:r>
            <a:endParaRPr lang="ru-RU" sz="2800" dirty="0"/>
          </a:p>
        </p:txBody>
      </p:sp>
      <p:pic>
        <p:nvPicPr>
          <p:cNvPr id="6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021126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На территории сельского поселения находятся </a:t>
            </a:r>
          </a:p>
          <a:p>
            <a:pPr algn="ctr"/>
            <a:r>
              <a:rPr lang="ru-RU" sz="3000" dirty="0" smtClean="0">
                <a:solidFill>
                  <a:srgbClr val="7030A0"/>
                </a:solidFill>
              </a:rPr>
              <a:t>4 здания СДК</a:t>
            </a:r>
          </a:p>
          <a:p>
            <a:pPr algn="ctr"/>
            <a:r>
              <a:rPr lang="ru-RU" sz="3000" dirty="0" smtClean="0">
                <a:solidFill>
                  <a:srgbClr val="7030A0"/>
                </a:solidFill>
              </a:rPr>
              <a:t>3 библиотеки</a:t>
            </a:r>
          </a:p>
          <a:p>
            <a:pPr algn="ctr"/>
            <a:r>
              <a:rPr lang="ru-RU" sz="3000" dirty="0" smtClean="0">
                <a:solidFill>
                  <a:srgbClr val="7030A0"/>
                </a:solidFill>
              </a:rPr>
              <a:t>1 детский сад</a:t>
            </a:r>
          </a:p>
          <a:p>
            <a:pPr algn="ctr"/>
            <a:r>
              <a:rPr lang="ru-RU" sz="3000" dirty="0" smtClean="0">
                <a:solidFill>
                  <a:srgbClr val="7030A0"/>
                </a:solidFill>
              </a:rPr>
              <a:t>1 основная школа </a:t>
            </a:r>
          </a:p>
          <a:p>
            <a:pPr algn="ctr"/>
            <a:r>
              <a:rPr lang="ru-RU" sz="3000" dirty="0" smtClean="0">
                <a:solidFill>
                  <a:srgbClr val="7030A0"/>
                </a:solidFill>
              </a:rPr>
              <a:t> 1 начальная школа </a:t>
            </a:r>
          </a:p>
          <a:p>
            <a:pPr algn="ctr"/>
            <a:r>
              <a:rPr lang="ru-RU" sz="3000" dirty="0" smtClean="0">
                <a:solidFill>
                  <a:srgbClr val="7030A0"/>
                </a:solidFill>
              </a:rPr>
              <a:t>4 </a:t>
            </a:r>
            <a:r>
              <a:rPr lang="ru-RU" sz="3000" dirty="0" err="1" smtClean="0">
                <a:solidFill>
                  <a:srgbClr val="7030A0"/>
                </a:solidFill>
              </a:rPr>
              <a:t>ФАПа</a:t>
            </a:r>
            <a:r>
              <a:rPr lang="ru-RU" sz="3000" dirty="0" smtClean="0">
                <a:solidFill>
                  <a:srgbClr val="7030A0"/>
                </a:solidFill>
              </a:rPr>
              <a:t>  </a:t>
            </a:r>
          </a:p>
          <a:p>
            <a:pPr algn="ctr"/>
            <a:r>
              <a:rPr lang="ru-RU" sz="3000" dirty="0" smtClean="0">
                <a:solidFill>
                  <a:srgbClr val="7030A0"/>
                </a:solidFill>
              </a:rPr>
              <a:t>2 памятника  павшим воинам</a:t>
            </a:r>
          </a:p>
          <a:p>
            <a:pPr algn="ctr"/>
            <a:r>
              <a:rPr lang="ru-RU" sz="3000" dirty="0" smtClean="0">
                <a:solidFill>
                  <a:srgbClr val="7030A0"/>
                </a:solidFill>
              </a:rPr>
              <a:t>7 кладбищ </a:t>
            </a:r>
          </a:p>
          <a:p>
            <a:pPr algn="ctr"/>
            <a:r>
              <a:rPr lang="ru-RU" sz="3000" dirty="0" smtClean="0">
                <a:solidFill>
                  <a:srgbClr val="7030A0"/>
                </a:solidFill>
              </a:rPr>
              <a:t>4 водонапорные башни</a:t>
            </a:r>
          </a:p>
          <a:p>
            <a:pPr algn="ctr"/>
            <a:r>
              <a:rPr lang="ru-RU" sz="3000" dirty="0" smtClean="0">
                <a:solidFill>
                  <a:srgbClr val="7030A0"/>
                </a:solidFill>
              </a:rPr>
              <a:t> 4 скважины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Исполнение бюджета;</a:t>
            </a:r>
          </a:p>
          <a:p>
            <a:r>
              <a:rPr lang="ru-RU" dirty="0" smtClean="0"/>
              <a:t>Содержание социально-культурной сферы, водоснабжения;</a:t>
            </a:r>
          </a:p>
          <a:p>
            <a:r>
              <a:rPr lang="ru-RU" dirty="0" smtClean="0"/>
              <a:t>Благоустройство территории населенных пунктов, улиц, дорог;</a:t>
            </a:r>
          </a:p>
          <a:p>
            <a:r>
              <a:rPr lang="ru-RU" dirty="0" smtClean="0"/>
              <a:t>Работа по предупреждению ЧС;</a:t>
            </a:r>
          </a:p>
          <a:p>
            <a:r>
              <a:rPr lang="ru-RU" dirty="0" smtClean="0"/>
              <a:t>Развитие местного самоуправления;</a:t>
            </a:r>
          </a:p>
          <a:p>
            <a:r>
              <a:rPr lang="ru-RU" dirty="0" smtClean="0"/>
              <a:t>Взаимодействие с предприятиями и организациями всех форм собственности;</a:t>
            </a:r>
          </a:p>
          <a:p>
            <a:r>
              <a:rPr lang="ru-RU" dirty="0" smtClean="0"/>
              <a:t>Решение других вопросов местного значения;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2071678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</a:t>
            </a:r>
            <a:endParaRPr lang="ru-RU" sz="3600" dirty="0"/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ул.-Металлистов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3504" y="2643182"/>
            <a:ext cx="3643338" cy="3889371"/>
          </a:xfrm>
        </p:spPr>
      </p:pic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</p:spPr>
      </p:pic>
      <p:pic>
        <p:nvPicPr>
          <p:cNvPr id="6" name="Содержимое 8" descr="IMG_20170907_1722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2571743"/>
            <a:ext cx="4214842" cy="400052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14414" y="2000240"/>
            <a:ext cx="6631540" cy="500066"/>
          </a:xfrm>
          <a:prstGeom prst="rect">
            <a:avLst/>
          </a:prstGeom>
          <a:ln w="100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0" rIns="0" bIns="0" anchor="b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Водоснабжение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57158" y="1810849"/>
          <a:ext cx="8329642" cy="4985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48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648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77753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Собрано за 2019 год и сдано 357 тысяч 791 рублей,70 копеек 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1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Собрано за использование воды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357791,70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0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За электроэнергию водокачки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310388,95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3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Водный налог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1856,00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3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Зарплата за закачку воды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36662,40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471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за датчик давления ДДМ-03-600 ДИ для ВДНБ в деревне Мурза Берлибаш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3660,00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sz="4400" dirty="0" smtClean="0"/>
              <a:t>РЕФЕРЕНДУМ ЗА 5 ЛЕТ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2014 год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2015 год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2016 год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2017 год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2018 год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pPr algn="ctr"/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57156" y="1857364"/>
          <a:ext cx="8572564" cy="371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1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31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431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431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7593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8838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89100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356400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445500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Село Малые Кайбицы</a:t>
            </a:r>
            <a:endParaRPr lang="ru-RU" sz="2800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2500307"/>
            <a:ext cx="585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cs typeface="AngsanaUPC" pitchFamily="18" charset="-34"/>
              </a:rPr>
              <a:t>Ограждение</a:t>
            </a:r>
            <a:r>
              <a:rPr lang="ru-RU" dirty="0" smtClean="0">
                <a:cs typeface="AngsanaUPC" pitchFamily="18" charset="-34"/>
              </a:rPr>
              <a:t> </a:t>
            </a:r>
            <a:r>
              <a:rPr lang="ru-RU" b="1" i="1" dirty="0" smtClean="0">
                <a:cs typeface="AngsanaUPC" pitchFamily="18" charset="-34"/>
              </a:rPr>
              <a:t>Мало Кайбицкого  кладбища</a:t>
            </a:r>
            <a:endParaRPr lang="ru-RU" dirty="0">
              <a:cs typeface="AngsanaUPC" pitchFamily="18" charset="-34"/>
            </a:endParaRPr>
          </a:p>
        </p:txBody>
      </p:sp>
      <p:pic>
        <p:nvPicPr>
          <p:cNvPr id="6" name="Содержимое 3" descr="DSC02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071810"/>
            <a:ext cx="7572428" cy="328614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Строительство моста с.Малые Кайбицы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5" name="Содержимое 5" descr="DSC007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571744"/>
            <a:ext cx="7358114" cy="364333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Установка ЖБИ колец  в колодец в </a:t>
            </a:r>
            <a:r>
              <a:rPr lang="ru-RU" b="1" i="1" dirty="0" err="1" smtClean="0"/>
              <a:t>н.п</a:t>
            </a:r>
            <a:r>
              <a:rPr lang="ru-RU" b="1" i="1" dirty="0" smtClean="0"/>
              <a:t> Малые Кайбицы по ул.Центральная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5" name="Рисунок 4" descr="IMG-20200121-WA0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857496"/>
            <a:ext cx="7858180" cy="3643338"/>
          </a:xfrm>
          <a:prstGeom prst="rect">
            <a:avLst/>
          </a:prstGeom>
        </p:spPr>
      </p:pic>
      <p:pic>
        <p:nvPicPr>
          <p:cNvPr id="6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34704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2285992"/>
          <a:ext cx="8229600" cy="2788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128838"/>
                <a:gridCol w="1985962"/>
                <a:gridCol w="2057400"/>
              </a:tblGrid>
              <a:tr h="200900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79923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173000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692000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865000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9144000" cy="186688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Установлены пожарные гидранты по улице Центральная в количестве 2 </a:t>
            </a:r>
            <a:r>
              <a:rPr lang="ru-RU" dirty="0" err="1" smtClean="0"/>
              <a:t>шт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  <p:pic>
        <p:nvPicPr>
          <p:cNvPr id="5" name="Содержимое 4" descr="DSC012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496"/>
            <a:ext cx="4286280" cy="3714776"/>
          </a:xfrm>
          <a:prstGeom prst="rect">
            <a:avLst/>
          </a:prstGeom>
        </p:spPr>
      </p:pic>
      <p:pic>
        <p:nvPicPr>
          <p:cNvPr id="6" name="Содержимое 3" descr="DSC012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857496"/>
            <a:ext cx="4214842" cy="37147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538674"/>
          </a:xfrm>
        </p:spPr>
        <p:txBody>
          <a:bodyPr/>
          <a:lstStyle/>
          <a:p>
            <a:r>
              <a:rPr lang="ru-RU" dirty="0" smtClean="0"/>
              <a:t>Построен памятник для участников ВОВ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  <p:pic>
        <p:nvPicPr>
          <p:cNvPr id="5" name="Содержимое 3" descr="DSC027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357430"/>
            <a:ext cx="3500462" cy="4143428"/>
          </a:xfrm>
          <a:prstGeom prst="rect">
            <a:avLst/>
          </a:prstGeom>
        </p:spPr>
      </p:pic>
      <p:pic>
        <p:nvPicPr>
          <p:cNvPr id="6" name="Содержимое 3" descr="QHZh9PIBv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5" y="2428868"/>
            <a:ext cx="4929223" cy="40005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-капитальный ремонт здания Исполнительного комитета Эбалаковского сельского поселения.</a:t>
            </a:r>
            <a:endParaRPr lang="ru-RU" dirty="0"/>
          </a:p>
        </p:txBody>
      </p:sp>
      <p:pic>
        <p:nvPicPr>
          <p:cNvPr id="7" name="Рисунок 6" descr="IMG-20200121-WA0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857496"/>
            <a:ext cx="7429552" cy="37862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538674"/>
          </a:xfrm>
        </p:spPr>
        <p:txBody>
          <a:bodyPr/>
          <a:lstStyle/>
          <a:p>
            <a:pPr lvl="0"/>
            <a:r>
              <a:rPr lang="ru-RU" dirty="0" smtClean="0"/>
              <a:t>Отремонтирован пешеходный мост соединяющий ул.Озерная с Центральной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  <p:pic>
        <p:nvPicPr>
          <p:cNvPr id="5" name="Содержимое 3" descr="IMG_20150916_1515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643182"/>
            <a:ext cx="6715140" cy="36433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 algn="ctr"/>
            <a:r>
              <a:rPr lang="ru-RU" sz="4400" dirty="0" smtClean="0"/>
              <a:t>Ремонт водопровода с приобретением необходимых материалов.  </a:t>
            </a:r>
          </a:p>
          <a:p>
            <a:pPr algn="ctr"/>
            <a:r>
              <a:rPr lang="ru-RU" sz="4400" dirty="0" smtClean="0"/>
              <a:t>Замена глубинного насоса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285991"/>
          <a:ext cx="8229600" cy="2322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607223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7223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171500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686000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857500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Устройство  щебеночного покрытия  </a:t>
            </a:r>
            <a:r>
              <a:rPr lang="ru-RU" dirty="0" err="1" smtClean="0"/>
              <a:t>ул.Галии</a:t>
            </a:r>
            <a:r>
              <a:rPr lang="ru-RU" dirty="0" smtClean="0"/>
              <a:t> Кайбицкой 180 м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  <p:pic>
        <p:nvPicPr>
          <p:cNvPr id="5" name="Содержимое 4" descr="5165.jpg"/>
          <p:cNvPicPr>
            <a:picLocks noChangeAspect="1"/>
          </p:cNvPicPr>
          <p:nvPr/>
        </p:nvPicPr>
        <p:blipFill>
          <a:blip r:embed="rId3"/>
          <a:srcRect t="41667"/>
          <a:stretch>
            <a:fillRect/>
          </a:stretch>
        </p:blipFill>
        <p:spPr>
          <a:xfrm>
            <a:off x="642910" y="2786058"/>
            <a:ext cx="7572428" cy="37147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и ограждение водонапорной башни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  <p:pic>
        <p:nvPicPr>
          <p:cNvPr id="5" name="Рисунок 4" descr="DSC02006.JPG"/>
          <p:cNvPicPr>
            <a:picLocks noChangeAspect="1"/>
          </p:cNvPicPr>
          <p:nvPr/>
        </p:nvPicPr>
        <p:blipFill>
          <a:blip r:embed="rId3" cstate="print"/>
          <a:srcRect l="7031" t="25000"/>
          <a:stretch>
            <a:fillRect/>
          </a:stretch>
        </p:blipFill>
        <p:spPr>
          <a:xfrm>
            <a:off x="714348" y="2428868"/>
            <a:ext cx="7786742" cy="3714776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500305"/>
          <a:ext cx="8229600" cy="2539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85725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57256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174500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698000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872500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Устройство щебеночного покрытия  ул. Озерная  330 метр </a:t>
            </a:r>
            <a:endParaRPr lang="ru-RU" sz="2200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  <p:pic>
        <p:nvPicPr>
          <p:cNvPr id="5" name="Содержимое 11" descr="IMG-20170824-WA0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7" y="2428868"/>
            <a:ext cx="4071967" cy="4071966"/>
          </a:xfrm>
          <a:prstGeom prst="rect">
            <a:avLst/>
          </a:prstGeom>
        </p:spPr>
      </p:pic>
      <p:pic>
        <p:nvPicPr>
          <p:cNvPr id="6" name="Рисунок 5" descr="IMG-20170824-WA00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2428868"/>
            <a:ext cx="4000528" cy="40719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Строительство моста  пешеходного в селе Малые Кайбицы ул. Центральная 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  <p:pic>
        <p:nvPicPr>
          <p:cNvPr id="5" name="Рисунок 4" descr="IMG-20170619-WA0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2857496"/>
            <a:ext cx="7643866" cy="36427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285991"/>
          <a:ext cx="8229600" cy="2611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928694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28694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169000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676000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845000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Обустройство   детской площадки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  <p:pic>
        <p:nvPicPr>
          <p:cNvPr id="5" name="Рисунок 4" descr="IMG-20190911-WA0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2500306"/>
            <a:ext cx="7715304" cy="38290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стадии завершения  блочно-модульный пункт в селе  Малые Кайбицы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IMG-20200120-WA00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714620"/>
            <a:ext cx="4071966" cy="3643338"/>
          </a:xfrm>
          <a:prstGeom prst="rect">
            <a:avLst/>
          </a:prstGeom>
        </p:spPr>
      </p:pic>
      <p:pic>
        <p:nvPicPr>
          <p:cNvPr id="7" name="Рисунок 6" descr="IMG-20200120-WA00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714620"/>
            <a:ext cx="4214842" cy="35719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 smtClean="0"/>
              <a:t>Ремонт родников: Родник «</a:t>
            </a:r>
            <a:r>
              <a:rPr lang="ru-RU" sz="1600" dirty="0" err="1" smtClean="0"/>
              <a:t>Сафа</a:t>
            </a:r>
            <a:r>
              <a:rPr lang="ru-RU" sz="1600" dirty="0" smtClean="0"/>
              <a:t>» по ул.Лесная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  <p:pic>
        <p:nvPicPr>
          <p:cNvPr id="5" name="Рисунок 4" descr="IMG_20181101_1525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357430"/>
            <a:ext cx="6215106" cy="37862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 smtClean="0"/>
              <a:t>Ремонт родников: Родник «</a:t>
            </a:r>
            <a:r>
              <a:rPr lang="ru-RU" sz="1600" dirty="0" err="1" smtClean="0"/>
              <a:t>Артямби</a:t>
            </a:r>
            <a:r>
              <a:rPr lang="ru-RU" sz="1600" dirty="0" smtClean="0"/>
              <a:t>» по ул. Озерная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  <p:pic>
        <p:nvPicPr>
          <p:cNvPr id="7" name="Рисунок 6" descr="IMG_20181101_153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2285992"/>
            <a:ext cx="7143800" cy="40719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 smtClean="0"/>
              <a:t>Ремонт родников: Родник «Ташлы» по ул.Тукая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  <p:pic>
        <p:nvPicPr>
          <p:cNvPr id="6" name="Рисунок 5" descr="IMG_20170624_1118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285992"/>
            <a:ext cx="7072362" cy="38576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1600" dirty="0" smtClean="0"/>
              <a:t>Ремонт ограждения кладбища «</a:t>
            </a:r>
            <a:r>
              <a:rPr lang="ru-RU" sz="1600" dirty="0" err="1" smtClean="0"/>
              <a:t>Изгелэр</a:t>
            </a:r>
            <a:r>
              <a:rPr lang="ru-RU" sz="1600" dirty="0" smtClean="0"/>
              <a:t>»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  <p:pic>
        <p:nvPicPr>
          <p:cNvPr id="7" name="Рисунок 6" descr="IMG-20181115-WA0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2357430"/>
            <a:ext cx="3571900" cy="4000528"/>
          </a:xfrm>
          <a:prstGeom prst="rect">
            <a:avLst/>
          </a:prstGeom>
        </p:spPr>
      </p:pic>
      <p:pic>
        <p:nvPicPr>
          <p:cNvPr id="8" name="Рисунок 7" descr="IMG_20170615_1054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2357430"/>
            <a:ext cx="4000528" cy="40719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14488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8800" dirty="0" smtClean="0">
                <a:solidFill>
                  <a:srgbClr val="7030A0"/>
                </a:solidFill>
              </a:rPr>
              <a:t>Село Эбалаково</a:t>
            </a:r>
            <a:endParaRPr lang="ru-RU" sz="8800" dirty="0">
              <a:solidFill>
                <a:srgbClr val="7030A0"/>
              </a:solidFill>
            </a:endParaRPr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42910" y="2214554"/>
          <a:ext cx="8229600" cy="2754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07157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7157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32700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130800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163500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i="1" dirty="0" smtClean="0"/>
          </a:p>
          <a:p>
            <a:r>
              <a:rPr lang="ru-RU" b="1" i="1" dirty="0" smtClean="0"/>
              <a:t>Приобретение материалов для Эбалаковского  кладбище/русское/</a:t>
            </a:r>
            <a:endParaRPr lang="ru-RU" dirty="0" smtClean="0"/>
          </a:p>
          <a:p>
            <a:r>
              <a:rPr lang="ru-RU" b="1" i="1" dirty="0" smtClean="0"/>
              <a:t>Приобретение материалов для Эбалаковского  кладбище/татарское/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914400" y="2071678"/>
          <a:ext cx="7729568" cy="3374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2392"/>
                <a:gridCol w="1932392"/>
                <a:gridCol w="1932392"/>
                <a:gridCol w="1932392"/>
              </a:tblGrid>
              <a:tr h="192726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447674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39000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156000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195000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Ограждение мусульманского кладбища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1714488"/>
          </a:xfrm>
          <a:prstGeom prst="rect">
            <a:avLst/>
          </a:prstGeom>
          <a:noFill/>
        </p:spPr>
      </p:pic>
      <p:pic>
        <p:nvPicPr>
          <p:cNvPr id="5" name="Содержимое 4" descr="Фото0416.jpg"/>
          <p:cNvPicPr>
            <a:picLocks noChangeAspect="1"/>
          </p:cNvPicPr>
          <p:nvPr/>
        </p:nvPicPr>
        <p:blipFill>
          <a:blip r:embed="rId3"/>
          <a:srcRect l="7519" t="28885"/>
          <a:stretch>
            <a:fillRect/>
          </a:stretch>
        </p:blipFill>
        <p:spPr>
          <a:xfrm>
            <a:off x="428596" y="2428868"/>
            <a:ext cx="3643338" cy="4000528"/>
          </a:xfrm>
          <a:prstGeom prst="rect">
            <a:avLst/>
          </a:prstGeom>
        </p:spPr>
      </p:pic>
      <p:pic>
        <p:nvPicPr>
          <p:cNvPr id="6" name="Содержимое 5" descr="IMG_20151027_1136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0998" y="2500306"/>
            <a:ext cx="4381530" cy="39290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Ограждение христианского кладбища 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5" name="Содержимое 3" descr="SAM_03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428868"/>
            <a:ext cx="4143404" cy="4000528"/>
          </a:xfrm>
          <a:prstGeom prst="rect">
            <a:avLst/>
          </a:prstGeom>
        </p:spPr>
      </p:pic>
      <p:pic>
        <p:nvPicPr>
          <p:cNvPr id="6" name="Содержимое 5" descr="DSC012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3" y="2428868"/>
            <a:ext cx="3786214" cy="40005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капитальный ремонт СДК в селе Эбалаково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Picture 2" descr="C:\Users\Эбалаково библиотека\Desktop\2020 фото\здание культуры\20191225_144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333131"/>
            <a:ext cx="3929089" cy="409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20180118_095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2357430"/>
            <a:ext cx="4286280" cy="414340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Благоустроен памятник( сделана тротуарная дорожка 13 метров)  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7" name="Содержимое 3" descr="20150805_1439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2857496"/>
            <a:ext cx="6000792" cy="334274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14348" y="2571744"/>
          <a:ext cx="8229600" cy="2589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90662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06625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66500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266000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326500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ограждения татарского кладбища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3" descr="Татар кладб Эбалаково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2500306"/>
            <a:ext cx="7715304" cy="375718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ограждения русского кладбища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7" name="Содержимое 7" descr="кладбище эбалаково 2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500306"/>
            <a:ext cx="7572428" cy="37147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моста с приобретением необходимых материалов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3" descr="DSC01575.JPG"/>
          <p:cNvPicPr>
            <a:picLocks noChangeAspect="1"/>
          </p:cNvPicPr>
          <p:nvPr/>
        </p:nvPicPr>
        <p:blipFill>
          <a:blip r:embed="rId3" cstate="print"/>
          <a:srcRect r="17293"/>
          <a:stretch>
            <a:fillRect/>
          </a:stretch>
        </p:blipFill>
        <p:spPr>
          <a:xfrm>
            <a:off x="1071538" y="2786058"/>
            <a:ext cx="7429520" cy="359421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Установка водозаборной колонки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6" descr="20161209_113200.jpg"/>
          <p:cNvPicPr>
            <a:picLocks noChangeAspect="1"/>
          </p:cNvPicPr>
          <p:nvPr/>
        </p:nvPicPr>
        <p:blipFill>
          <a:blip r:embed="rId3"/>
          <a:srcRect t="27535" r="6780"/>
          <a:stretch>
            <a:fillRect/>
          </a:stretch>
        </p:blipFill>
        <p:spPr>
          <a:xfrm>
            <a:off x="714348" y="2500306"/>
            <a:ext cx="4071966" cy="3786214"/>
          </a:xfrm>
          <a:prstGeom prst="rect">
            <a:avLst/>
          </a:prstGeom>
        </p:spPr>
      </p:pic>
      <p:pic>
        <p:nvPicPr>
          <p:cNvPr id="6" name="Рисунок 5" descr="20161209_113132.jpg"/>
          <p:cNvPicPr>
            <a:picLocks noChangeAspect="1"/>
          </p:cNvPicPr>
          <p:nvPr/>
        </p:nvPicPr>
        <p:blipFill>
          <a:blip r:embed="rId4"/>
          <a:srcRect t="16666" b="6250"/>
          <a:stretch>
            <a:fillRect/>
          </a:stretch>
        </p:blipFill>
        <p:spPr>
          <a:xfrm>
            <a:off x="4857752" y="2500306"/>
            <a:ext cx="4071966" cy="37862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4282" y="2428868"/>
          <a:ext cx="8229600" cy="2611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928694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28694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64000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256000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320000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Очистка пруда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7" descr="IMG_20170324_1446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428868"/>
            <a:ext cx="7858180" cy="37147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и ограждение водонапорной башни 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14" descr="IMG_20170614_144814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428868"/>
            <a:ext cx="4214842" cy="4143404"/>
          </a:xfrm>
          <a:prstGeom prst="rect">
            <a:avLst/>
          </a:prstGeom>
        </p:spPr>
      </p:pic>
      <p:pic>
        <p:nvPicPr>
          <p:cNvPr id="6" name="Рисунок 5" descr="IMG_20170704_1642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428868"/>
            <a:ext cx="4214842" cy="414340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500034" y="2285992"/>
          <a:ext cx="8229600" cy="2896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21444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14446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60500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242000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302500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биотермической ямы в селе  Берлибаш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Рисунок 4" descr="print_5981567_43055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500306"/>
            <a:ext cx="4000528" cy="4071966"/>
          </a:xfrm>
          <a:prstGeom prst="rect">
            <a:avLst/>
          </a:prstGeom>
        </p:spPr>
      </p:pic>
      <p:pic>
        <p:nvPicPr>
          <p:cNvPr id="7" name="Рисунок 6" descr="DSCN39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8" y="2571744"/>
            <a:ext cx="4357720" cy="40005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Обустройство   детской площадки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3" descr="IMG-20180731-WA00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357430"/>
            <a:ext cx="4143404" cy="4071966"/>
          </a:xfrm>
          <a:prstGeom prst="rect">
            <a:avLst/>
          </a:prstGeom>
        </p:spPr>
      </p:pic>
      <p:pic>
        <p:nvPicPr>
          <p:cNvPr id="7" name="Рисунок 6" descr="IMG_20181025_0855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357430"/>
            <a:ext cx="4214842" cy="40719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Ремонт моста 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7" descr="IMG_20170324_1446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428868"/>
            <a:ext cx="4000528" cy="3786214"/>
          </a:xfrm>
          <a:prstGeom prst="rect">
            <a:avLst/>
          </a:prstGeom>
        </p:spPr>
      </p:pic>
      <p:pic>
        <p:nvPicPr>
          <p:cNvPr id="6" name="Рисунок 5" descr="20180519_083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2000240"/>
            <a:ext cx="4500594" cy="42862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rgbClr val="7030A0"/>
                </a:solidFill>
              </a:rPr>
              <a:t>Село Берлибаш</a:t>
            </a:r>
            <a:endParaRPr lang="ru-RU" sz="8000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714348" y="2285992"/>
          <a:ext cx="8229600" cy="2611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928694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28694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42500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170000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212500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i="1" dirty="0" smtClean="0"/>
          </a:p>
          <a:p>
            <a:pPr algn="ctr"/>
            <a:r>
              <a:rPr lang="ru-RU" sz="3600" b="1" i="1" dirty="0" smtClean="0"/>
              <a:t>Приобретение материалов для Берлибашского  кладбища</a:t>
            </a:r>
          </a:p>
          <a:p>
            <a:pPr algn="ctr">
              <a:buNone/>
            </a:pPr>
            <a:r>
              <a:rPr lang="ru-RU" sz="3600" b="1" i="1" dirty="0" smtClean="0"/>
              <a:t>/ русское /</a:t>
            </a:r>
            <a:endParaRPr lang="ru-RU" sz="3600" dirty="0" smtClean="0"/>
          </a:p>
          <a:p>
            <a:pPr algn="ctr"/>
            <a:r>
              <a:rPr lang="ru-RU" sz="3600" b="1" i="1" dirty="0" smtClean="0"/>
              <a:t>Приобретение материалов для Берлибашского  кладбища/татарское/</a:t>
            </a:r>
            <a:endParaRPr lang="ru-RU" sz="3600" dirty="0" smtClean="0"/>
          </a:p>
          <a:p>
            <a:pPr algn="ctr"/>
            <a:endParaRPr lang="ru-RU" sz="3600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214551"/>
          <a:ext cx="8229600" cy="3182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50019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500199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38500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154000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192500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Полностью ограждено христианское кладбище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3" descr="SAM_05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571745"/>
            <a:ext cx="4214842" cy="37147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Отремонтирован мост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4" descr="IMG_20150714_1345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500306"/>
            <a:ext cx="4357718" cy="4143404"/>
          </a:xfrm>
          <a:prstGeom prst="rect">
            <a:avLst/>
          </a:prstGeom>
        </p:spPr>
      </p:pic>
      <p:pic>
        <p:nvPicPr>
          <p:cNvPr id="6" name="Содержимое 3" descr="DSC012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2428868"/>
            <a:ext cx="4000528" cy="40719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57158" y="2071678"/>
          <a:ext cx="8229600" cy="2718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03585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35851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74500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298000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372500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Ремонт ограждения татарского кладбища </a:t>
            </a:r>
          </a:p>
          <a:p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5" name="Содержимое 7" descr="оргаждение тат кл Берлибаш.JPG"/>
          <p:cNvPicPr>
            <a:picLocks noChangeAspect="1"/>
          </p:cNvPicPr>
          <p:nvPr/>
        </p:nvPicPr>
        <p:blipFill>
          <a:blip r:embed="rId3"/>
          <a:srcRect t="20290" r="8695" b="9823"/>
          <a:stretch>
            <a:fillRect/>
          </a:stretch>
        </p:blipFill>
        <p:spPr>
          <a:xfrm>
            <a:off x="714348" y="2428868"/>
            <a:ext cx="7858180" cy="37862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5610</TotalTime>
  <Words>2077</Words>
  <Application>Microsoft Office PowerPoint</Application>
  <PresentationFormat>Экран (4:3)</PresentationFormat>
  <Paragraphs>813</Paragraphs>
  <Slides>220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220</vt:i4>
      </vt:variant>
    </vt:vector>
  </HeadingPairs>
  <TitlesOfParts>
    <vt:vector size="221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            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      </vt:lpstr>
      <vt:lpstr>Слайд 28</vt:lpstr>
      <vt:lpstr>Слайд 29</vt:lpstr>
      <vt:lpstr>Слайд 30</vt:lpstr>
      <vt:lpstr>Сельское хозяйство 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РЕФЕРЕНДУМ ЗА 5 ЛЕТ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   </vt:lpstr>
      <vt:lpstr>Слайд 171</vt:lpstr>
      <vt:lpstr>   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  <vt:lpstr>Слайд 184</vt:lpstr>
      <vt:lpstr>Слайд 185</vt:lpstr>
      <vt:lpstr>Слайд 186</vt:lpstr>
      <vt:lpstr>Слайд 187</vt:lpstr>
      <vt:lpstr>Слайд 188</vt:lpstr>
      <vt:lpstr>Слайд 189</vt:lpstr>
      <vt:lpstr>Слайд 190</vt:lpstr>
      <vt:lpstr>Слайд 191</vt:lpstr>
      <vt:lpstr>Слайд 192</vt:lpstr>
      <vt:lpstr>Слайд 193</vt:lpstr>
      <vt:lpstr>Слайд 194</vt:lpstr>
      <vt:lpstr>Слайд 195</vt:lpstr>
      <vt:lpstr>Слайд 196</vt:lpstr>
      <vt:lpstr>Слайд 197</vt:lpstr>
      <vt:lpstr>Слайд 198</vt:lpstr>
      <vt:lpstr>Слайд 199</vt:lpstr>
      <vt:lpstr>Слайд 200</vt:lpstr>
      <vt:lpstr>Слайд 201</vt:lpstr>
      <vt:lpstr>Слайд 202</vt:lpstr>
      <vt:lpstr>Слайд 203</vt:lpstr>
      <vt:lpstr>Слайд 204</vt:lpstr>
      <vt:lpstr>Слайд 205</vt:lpstr>
      <vt:lpstr>Слайд 206</vt:lpstr>
      <vt:lpstr>Слайд 207</vt:lpstr>
      <vt:lpstr>Слайд 208</vt:lpstr>
      <vt:lpstr>Слайд 209</vt:lpstr>
      <vt:lpstr>Слайд 210</vt:lpstr>
      <vt:lpstr>Слайд 211</vt:lpstr>
      <vt:lpstr>Слайд 212</vt:lpstr>
      <vt:lpstr>Слайд 213</vt:lpstr>
      <vt:lpstr>Слайд 214</vt:lpstr>
      <vt:lpstr>Слайд 215</vt:lpstr>
      <vt:lpstr>Слайд 216</vt:lpstr>
      <vt:lpstr>Слайд 217</vt:lpstr>
      <vt:lpstr>Слайд 218</vt:lpstr>
      <vt:lpstr>Слайд 219</vt:lpstr>
      <vt:lpstr>Спасибо  за внимание!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Эбалаковского сельского поселения</dc:title>
  <dc:creator>1</dc:creator>
  <cp:lastModifiedBy>Админ</cp:lastModifiedBy>
  <cp:revision>591</cp:revision>
  <dcterms:created xsi:type="dcterms:W3CDTF">2014-01-22T17:09:45Z</dcterms:created>
  <dcterms:modified xsi:type="dcterms:W3CDTF">2020-02-01T06:04:31Z</dcterms:modified>
</cp:coreProperties>
</file>